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2" r:id="rId1"/>
    <p:sldMasterId id="2147483684" r:id="rId2"/>
  </p:sldMasterIdLst>
  <p:notesMasterIdLst>
    <p:notesMasterId r:id="rId11"/>
  </p:notesMasterIdLst>
  <p:sldIdLst>
    <p:sldId id="256" r:id="rId3"/>
    <p:sldId id="414" r:id="rId4"/>
    <p:sldId id="423" r:id="rId5"/>
    <p:sldId id="428" r:id="rId6"/>
    <p:sldId id="424" r:id="rId7"/>
    <p:sldId id="425" r:id="rId8"/>
    <p:sldId id="429" r:id="rId9"/>
    <p:sldId id="260" r:id="rId10"/>
  </p:sldIdLst>
  <p:sldSz cx="12192000" cy="6858000"/>
  <p:notesSz cx="6858000" cy="9144000"/>
  <p:embeddedFontLst>
    <p:embeddedFont>
      <p:font typeface="KoPubWorld돋움체 Bold" panose="00000800000000000000" pitchFamily="2" charset="-127"/>
      <p:bold r:id="rId12"/>
    </p:embeddedFont>
    <p:embeddedFont>
      <p:font typeface="Tmon몬소리 Black" panose="020B0600000101010101" charset="-127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레시피코리아 Medium" panose="02020603020101020101" pitchFamily="18" charset="-127"/>
      <p:regular r:id="rId18"/>
    </p:embeddedFont>
    <p:embeddedFont>
      <p:font typeface="스웨거 TTF" panose="020B0600000101010101" pitchFamily="50" charset="-127"/>
      <p:regular r:id="rId19"/>
    </p:embeddedFont>
    <p:embeddedFont>
      <p:font typeface="여기어때 잘난체" panose="020B0600000101010101" pitchFamily="50" charset="-127"/>
      <p:bold r:id="rId20"/>
    </p:embeddedFont>
    <p:embeddedFont>
      <p:font typeface="청소년서체" panose="02020603020101020101" pitchFamily="18" charset="-127"/>
      <p:regular r:id="rId21"/>
    </p:embeddedFont>
  </p:embeddedFontLst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2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6C6C"/>
    <a:srgbClr val="E5B0AE"/>
    <a:srgbClr val="D78783"/>
    <a:srgbClr val="F7EEED"/>
    <a:srgbClr val="F8C0E1"/>
    <a:srgbClr val="F2A0A6"/>
    <a:srgbClr val="F9DFDF"/>
    <a:srgbClr val="F6CACA"/>
    <a:srgbClr val="F2F1EE"/>
    <a:srgbClr val="FEFC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15" autoAdjust="0"/>
    <p:restoredTop sz="95214" autoAdjust="0"/>
  </p:normalViewPr>
  <p:slideViewPr>
    <p:cSldViewPr snapToGrid="0">
      <p:cViewPr varScale="1">
        <p:scale>
          <a:sx n="82" d="100"/>
          <a:sy n="82" d="100"/>
        </p:scale>
        <p:origin x="178" y="62"/>
      </p:cViewPr>
      <p:guideLst>
        <p:guide orient="horz" pos="232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1.xml"/><Relationship Id="rId21" Type="http://schemas.openxmlformats.org/officeDocument/2006/relationships/font" Target="fonts/font10.fntdata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5AA91F-5C3B-4DB5-8387-C091B248C10D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5C5BD3-70EF-4C81-AC92-C9BD14DB9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640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1pPr>
    <a:lvl2pPr marL="304770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2pPr>
    <a:lvl3pPr marL="609539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3pPr>
    <a:lvl4pPr marL="914309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4pPr>
    <a:lvl5pPr marL="1219078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5pPr>
    <a:lvl6pPr marL="1523848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828617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133387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438156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C5BD3-70EF-4C81-AC92-C9BD14DB92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978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C5BD3-70EF-4C81-AC92-C9BD14DB92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920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83965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Break Slide layou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66309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Break Slide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27207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Break Slide layou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8885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PROJECT TITLE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subtitle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618000"/>
            <a:ext cx="12192000" cy="2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12192000" cy="9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624249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57964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07377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07046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ver slide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25109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847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Section Break Slide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23265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72505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59818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PROJECT TITLE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subtitle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618000"/>
            <a:ext cx="12192000" cy="2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12192000" cy="9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4231376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2857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ver slide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219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Break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32952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8698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PROJECT TITLE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subtitle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618000"/>
            <a:ext cx="12192000" cy="2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12192000" cy="9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3289043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946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81" r:id="rId2"/>
    <p:sldLayoutId id="2147483787" r:id="rId3"/>
    <p:sldLayoutId id="2147483816" r:id="rId4"/>
    <p:sldLayoutId id="2147483817" r:id="rId5"/>
    <p:sldLayoutId id="2147483818" r:id="rId6"/>
    <p:sldLayoutId id="2147483819" r:id="rId7"/>
    <p:sldLayoutId id="2147483821" r:id="rId8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8" r:id="rId2"/>
    <p:sldLayoutId id="2147483689" r:id="rId3"/>
    <p:sldLayoutId id="2147483690" r:id="rId4"/>
    <p:sldLayoutId id="2147483782" r:id="rId5"/>
    <p:sldLayoutId id="2147483784" r:id="rId6"/>
    <p:sldLayoutId id="2147483786" r:id="rId7"/>
    <p:sldLayoutId id="2147483820" r:id="rId8"/>
    <p:sldLayoutId id="2147483834" r:id="rId9"/>
    <p:sldLayoutId id="2147483835" r:id="rId10"/>
    <p:sldLayoutId id="2147483836" r:id="rId11"/>
    <p:sldLayoutId id="2147483837" r:id="rId12"/>
    <p:sldLayoutId id="2147483838" r:id="rId1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.go.kr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hira.or.kr/main.do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6C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6ED142D3-29FB-4AB3-80DF-6B614B73C5D2}"/>
              </a:ext>
            </a:extLst>
          </p:cNvPr>
          <p:cNvSpPr/>
          <p:nvPr/>
        </p:nvSpPr>
        <p:spPr>
          <a:xfrm>
            <a:off x="2173162" y="1617686"/>
            <a:ext cx="7845677" cy="36226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/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</p:txBody>
      </p:sp>
      <p:sp>
        <p:nvSpPr>
          <p:cNvPr id="118" name="TextBox 117">
            <a:hlinkClick r:id="rId2"/>
            <a:extLst>
              <a:ext uri="{FF2B5EF4-FFF2-40B4-BE49-F238E27FC236}">
                <a16:creationId xmlns:a16="http://schemas.microsoft.com/office/drawing/2014/main" id="{462C1263-237E-4E5D-AF52-CB9824986A3D}"/>
              </a:ext>
            </a:extLst>
          </p:cNvPr>
          <p:cNvSpPr txBox="1"/>
          <p:nvPr/>
        </p:nvSpPr>
        <p:spPr>
          <a:xfrm>
            <a:off x="2242933" y="4359776"/>
            <a:ext cx="77061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스웨거 TTF" panose="020B0600000101010101" pitchFamily="50" charset="-127"/>
                <a:ea typeface="스웨거 TTF" panose="020B0600000101010101" pitchFamily="50" charset="-127"/>
                <a:cs typeface="Arial" pitchFamily="34" charset="0"/>
              </a:rPr>
              <a:t>6</a:t>
            </a:r>
            <a:r>
              <a:rPr lang="ko-KR" altLang="en-US" sz="2000" dirty="0">
                <a:solidFill>
                  <a:schemeClr val="bg1"/>
                </a:solidFill>
                <a:latin typeface="스웨거 TTF" panose="020B0600000101010101" pitchFamily="50" charset="-127"/>
                <a:ea typeface="스웨거 TTF" panose="020B0600000101010101" pitchFamily="50" charset="-127"/>
                <a:cs typeface="Arial" pitchFamily="34" charset="0"/>
              </a:rPr>
              <a:t>조</a:t>
            </a:r>
            <a:r>
              <a:rPr lang="en-US" altLang="ko-KR" sz="2000" dirty="0">
                <a:solidFill>
                  <a:schemeClr val="bg1"/>
                </a:solidFill>
                <a:latin typeface="스웨거 TTF" panose="020B0600000101010101" pitchFamily="50" charset="-127"/>
                <a:ea typeface="스웨거 TTF" panose="020B0600000101010101" pitchFamily="50" charset="-127"/>
                <a:cs typeface="Arial" pitchFamily="34" charset="0"/>
              </a:rPr>
              <a:t>  YESQL</a:t>
            </a: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스웨거 TTF" panose="020B0600000101010101" pitchFamily="50" charset="-127"/>
                <a:ea typeface="스웨거 TTF" panose="020B0600000101010101" pitchFamily="50" charset="-127"/>
                <a:cs typeface="Arial" pitchFamily="34" charset="0"/>
              </a:rPr>
              <a:t>김민정 김형우 변지영 </a:t>
            </a:r>
            <a:r>
              <a:rPr lang="ko-KR" altLang="en-US" sz="2000" dirty="0" err="1">
                <a:solidFill>
                  <a:schemeClr val="bg1"/>
                </a:solidFill>
                <a:latin typeface="스웨거 TTF" panose="020B0600000101010101" pitchFamily="50" charset="-127"/>
                <a:ea typeface="스웨거 TTF" panose="020B0600000101010101" pitchFamily="50" charset="-127"/>
                <a:cs typeface="Arial" pitchFamily="34" charset="0"/>
              </a:rPr>
              <a:t>손상우</a:t>
            </a:r>
            <a:r>
              <a:rPr lang="ko-KR" altLang="en-US" sz="2000" dirty="0">
                <a:solidFill>
                  <a:schemeClr val="bg1"/>
                </a:solidFill>
                <a:latin typeface="스웨거 TTF" panose="020B0600000101010101" pitchFamily="50" charset="-127"/>
                <a:ea typeface="스웨거 TTF" panose="020B0600000101010101" pitchFamily="50" charset="-127"/>
                <a:cs typeface="Arial" pitchFamily="34" charset="0"/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  <a:latin typeface="스웨거 TTF" panose="020B0600000101010101" pitchFamily="50" charset="-127"/>
                <a:ea typeface="스웨거 TTF" panose="020B0600000101010101" pitchFamily="50" charset="-127"/>
                <a:cs typeface="Arial" pitchFamily="34" charset="0"/>
              </a:rPr>
              <a:t>이동언</a:t>
            </a:r>
            <a:endParaRPr lang="en-US" altLang="ko-KR" sz="2000" dirty="0">
              <a:solidFill>
                <a:schemeClr val="bg1"/>
              </a:solidFill>
              <a:latin typeface="스웨거 TTF" panose="020B0600000101010101" pitchFamily="50" charset="-127"/>
              <a:ea typeface="스웨거 TTF" panose="020B0600000101010101" pitchFamily="50" charset="-127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9EB571-3618-4B63-88A6-9496B21C6392}"/>
              </a:ext>
            </a:extLst>
          </p:cNvPr>
          <p:cNvSpPr txBox="1"/>
          <p:nvPr/>
        </p:nvSpPr>
        <p:spPr>
          <a:xfrm>
            <a:off x="2664322" y="2420784"/>
            <a:ext cx="6863352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4000" b="0" i="0" u="none" strike="noStrike" cap="none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/>
                <a:sym typeface="Arial"/>
              </a:rPr>
              <a:t>서울특별시 </a:t>
            </a:r>
            <a:endParaRPr lang="en-US" altLang="ko-KR" sz="4000" b="0" i="0" u="none" strike="noStrike" cap="none" dirty="0">
              <a:solidFill>
                <a:schemeClr val="bg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Arial"/>
              <a:sym typeface="Arial"/>
            </a:endParaRPr>
          </a:p>
          <a:p>
            <a:pPr algn="ctr"/>
            <a:r>
              <a:rPr lang="ko-KR" altLang="en-US" sz="4000" b="0" i="0" u="none" strike="noStrike" cap="none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/>
                <a:sym typeface="Arial"/>
              </a:rPr>
              <a:t>업종</a:t>
            </a:r>
            <a:r>
              <a:rPr lang="en-US" altLang="ko-KR" sz="4000" b="0" i="0" u="none" strike="noStrike" cap="none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/>
                <a:sym typeface="Arial"/>
              </a:rPr>
              <a:t>·</a:t>
            </a:r>
            <a:r>
              <a:rPr lang="ko-KR" altLang="en-US" sz="4000" b="0" i="0" u="none" strike="noStrike" cap="none" dirty="0" err="1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/>
                <a:sym typeface="Arial"/>
              </a:rPr>
              <a:t>상권별</a:t>
            </a:r>
            <a:r>
              <a:rPr lang="ko-KR" altLang="en-US" sz="4000" b="0" i="0" u="none" strike="noStrike" cap="none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/>
                <a:sym typeface="Arial"/>
              </a:rPr>
              <a:t> 매출 분석</a:t>
            </a:r>
            <a:endParaRPr lang="ko-KR" altLang="en-US" sz="4000" dirty="0">
              <a:solidFill>
                <a:schemeClr val="bg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algn="ctr"/>
            <a:endParaRPr lang="ko-KR" altLang="en-US" sz="4000" dirty="0">
              <a:solidFill>
                <a:schemeClr val="bg1"/>
              </a:solidFill>
              <a:latin typeface="레시피코리아 Medium" panose="02020603020101020101" pitchFamily="18" charset="-127"/>
              <a:ea typeface="레시피코리아 Medium" panose="02020603020101020101" pitchFamily="18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6C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D2F2917-4DC8-4D6F-B66B-EA966F4AD2C9}"/>
              </a:ext>
            </a:extLst>
          </p:cNvPr>
          <p:cNvSpPr/>
          <p:nvPr/>
        </p:nvSpPr>
        <p:spPr>
          <a:xfrm>
            <a:off x="1" y="1074"/>
            <a:ext cx="2329949" cy="6856926"/>
          </a:xfrm>
          <a:prstGeom prst="rect">
            <a:avLst/>
          </a:prstGeom>
          <a:solidFill>
            <a:srgbClr val="D787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grpSp>
        <p:nvGrpSpPr>
          <p:cNvPr id="31" name="Group 5">
            <a:extLst>
              <a:ext uri="{FF2B5EF4-FFF2-40B4-BE49-F238E27FC236}">
                <a16:creationId xmlns:a16="http://schemas.microsoft.com/office/drawing/2014/main" id="{A88ACD34-8B32-4C0A-8483-1DB9A3E9E1E7}"/>
              </a:ext>
            </a:extLst>
          </p:cNvPr>
          <p:cNvGrpSpPr/>
          <p:nvPr/>
        </p:nvGrpSpPr>
        <p:grpSpPr>
          <a:xfrm>
            <a:off x="3654746" y="2511707"/>
            <a:ext cx="6424494" cy="504243"/>
            <a:chOff x="3131840" y="1491630"/>
            <a:chExt cx="5256584" cy="576064"/>
          </a:xfrm>
        </p:grpSpPr>
        <p:sp>
          <p:nvSpPr>
            <p:cNvPr id="32" name="Rectangle 1">
              <a:extLst>
                <a:ext uri="{FF2B5EF4-FFF2-40B4-BE49-F238E27FC236}">
                  <a16:creationId xmlns:a16="http://schemas.microsoft.com/office/drawing/2014/main" id="{AF523561-AC2A-46BB-B6B9-A9526189A5E4}"/>
                </a:ext>
              </a:extLst>
            </p:cNvPr>
            <p:cNvSpPr/>
            <p:nvPr/>
          </p:nvSpPr>
          <p:spPr>
            <a:xfrm>
              <a:off x="3131840" y="1491630"/>
              <a:ext cx="5256584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청소년서체" panose="02020603020101020101" pitchFamily="18" charset="-127"/>
                <a:ea typeface="청소년서체" panose="02020603020101020101" pitchFamily="18" charset="-127"/>
              </a:endParaRPr>
            </a:p>
          </p:txBody>
        </p:sp>
        <p:sp>
          <p:nvSpPr>
            <p:cNvPr id="33" name="Right Triangle 4">
              <a:extLst>
                <a:ext uri="{FF2B5EF4-FFF2-40B4-BE49-F238E27FC236}">
                  <a16:creationId xmlns:a16="http://schemas.microsoft.com/office/drawing/2014/main" id="{A23973E1-EF00-4948-B769-DAE5F3D3CF46}"/>
                </a:ext>
              </a:extLst>
            </p:cNvPr>
            <p:cNvSpPr/>
            <p:nvPr/>
          </p:nvSpPr>
          <p:spPr>
            <a:xfrm rot="5400000">
              <a:off x="3203840" y="1419630"/>
              <a:ext cx="576000" cy="720000"/>
            </a:xfrm>
            <a:prstGeom prst="rtTriangle">
              <a:avLst/>
            </a:prstGeom>
            <a:solidFill>
              <a:srgbClr val="F6CACA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청소년서체" panose="02020603020101020101" pitchFamily="18" charset="-127"/>
                <a:ea typeface="청소년서체" panose="02020603020101020101" pitchFamily="18" charset="-127"/>
              </a:endParaRPr>
            </a:p>
          </p:txBody>
        </p:sp>
      </p:grpSp>
      <p:grpSp>
        <p:nvGrpSpPr>
          <p:cNvPr id="34" name="Group 16">
            <a:extLst>
              <a:ext uri="{FF2B5EF4-FFF2-40B4-BE49-F238E27FC236}">
                <a16:creationId xmlns:a16="http://schemas.microsoft.com/office/drawing/2014/main" id="{21BF0907-1220-4FCA-8F5E-2A34053A8961}"/>
              </a:ext>
            </a:extLst>
          </p:cNvPr>
          <p:cNvGrpSpPr/>
          <p:nvPr/>
        </p:nvGrpSpPr>
        <p:grpSpPr>
          <a:xfrm>
            <a:off x="3654746" y="1758548"/>
            <a:ext cx="6424494" cy="505651"/>
            <a:chOff x="3131840" y="1491630"/>
            <a:chExt cx="5256584" cy="576064"/>
          </a:xfrm>
        </p:grpSpPr>
        <p:sp>
          <p:nvSpPr>
            <p:cNvPr id="35" name="Rectangle 17">
              <a:extLst>
                <a:ext uri="{FF2B5EF4-FFF2-40B4-BE49-F238E27FC236}">
                  <a16:creationId xmlns:a16="http://schemas.microsoft.com/office/drawing/2014/main" id="{17D56D64-E167-4C8A-868C-6033AB370F68}"/>
                </a:ext>
              </a:extLst>
            </p:cNvPr>
            <p:cNvSpPr/>
            <p:nvPr/>
          </p:nvSpPr>
          <p:spPr>
            <a:xfrm>
              <a:off x="3131840" y="1491630"/>
              <a:ext cx="5256584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청소년서체" panose="02020603020101020101" pitchFamily="18" charset="-127"/>
                <a:ea typeface="청소년서체" panose="02020603020101020101" pitchFamily="18" charset="-127"/>
              </a:endParaRPr>
            </a:p>
          </p:txBody>
        </p:sp>
        <p:sp>
          <p:nvSpPr>
            <p:cNvPr id="36" name="Right Triangle 18">
              <a:extLst>
                <a:ext uri="{FF2B5EF4-FFF2-40B4-BE49-F238E27FC236}">
                  <a16:creationId xmlns:a16="http://schemas.microsoft.com/office/drawing/2014/main" id="{C4CD9283-5AB4-4DA1-9395-DFD809A92F90}"/>
                </a:ext>
              </a:extLst>
            </p:cNvPr>
            <p:cNvSpPr/>
            <p:nvPr/>
          </p:nvSpPr>
          <p:spPr>
            <a:xfrm rot="5400000">
              <a:off x="3203840" y="1419630"/>
              <a:ext cx="576000" cy="720000"/>
            </a:xfrm>
            <a:prstGeom prst="rtTriangl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청소년서체" panose="02020603020101020101" pitchFamily="18" charset="-127"/>
                <a:ea typeface="청소년서체" panose="02020603020101020101" pitchFamily="18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81ED2EC7-ADCE-4B64-9376-8F201D85D5A9}"/>
              </a:ext>
            </a:extLst>
          </p:cNvPr>
          <p:cNvSpPr txBox="1"/>
          <p:nvPr/>
        </p:nvSpPr>
        <p:spPr>
          <a:xfrm>
            <a:off x="3654746" y="1864089"/>
            <a:ext cx="6516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청소년서체" panose="02020603020101020101" pitchFamily="18" charset="-127"/>
                <a:ea typeface="청소년서체" panose="02020603020101020101" pitchFamily="18" charset="-127"/>
                <a:cs typeface="Arial" pitchFamily="34" charset="0"/>
              </a:rPr>
              <a:t>01</a:t>
            </a:r>
            <a:endParaRPr lang="ko-KR" altLang="en-US" sz="2000" b="1" dirty="0">
              <a:solidFill>
                <a:schemeClr val="bg1"/>
              </a:solidFill>
              <a:latin typeface="청소년서체" panose="02020603020101020101" pitchFamily="18" charset="-127"/>
              <a:ea typeface="청소년서체" panose="02020603020101020101" pitchFamily="18" charset="-127"/>
              <a:cs typeface="Arial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6ED4D1-A642-4800-B6C0-796CC82F4902}"/>
              </a:ext>
            </a:extLst>
          </p:cNvPr>
          <p:cNvSpPr txBox="1"/>
          <p:nvPr/>
        </p:nvSpPr>
        <p:spPr>
          <a:xfrm>
            <a:off x="3660500" y="2634169"/>
            <a:ext cx="609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02</a:t>
            </a:r>
            <a:endParaRPr lang="ko-KR" altLang="en-US" sz="2000" b="1" dirty="0">
              <a:solidFill>
                <a:schemeClr val="bg1"/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</p:txBody>
      </p:sp>
      <p:sp>
        <p:nvSpPr>
          <p:cNvPr id="3" name="Freeform: Shape 107">
            <a:extLst>
              <a:ext uri="{FF2B5EF4-FFF2-40B4-BE49-F238E27FC236}">
                <a16:creationId xmlns:a16="http://schemas.microsoft.com/office/drawing/2014/main" id="{CB1C65F0-B50E-42AE-9ABA-043CB2F341CB}"/>
              </a:ext>
            </a:extLst>
          </p:cNvPr>
          <p:cNvSpPr/>
          <p:nvPr/>
        </p:nvSpPr>
        <p:spPr>
          <a:xfrm>
            <a:off x="381739" y="449919"/>
            <a:ext cx="1624613" cy="607516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4C4D7B19-2889-4303-9684-1A9C56FFE706}"/>
              </a:ext>
            </a:extLst>
          </p:cNvPr>
          <p:cNvSpPr txBox="1">
            <a:spLocks/>
          </p:cNvSpPr>
          <p:nvPr/>
        </p:nvSpPr>
        <p:spPr>
          <a:xfrm>
            <a:off x="2883206" y="206829"/>
            <a:ext cx="7184525" cy="114284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bg1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  <a:cs typeface="Arial" pitchFamily="34" charset="0"/>
              </a:rPr>
              <a:t>Contents</a:t>
            </a:r>
          </a:p>
        </p:txBody>
      </p:sp>
      <p:sp>
        <p:nvSpPr>
          <p:cNvPr id="21" name="Title 2">
            <a:extLst>
              <a:ext uri="{FF2B5EF4-FFF2-40B4-BE49-F238E27FC236}">
                <a16:creationId xmlns:a16="http://schemas.microsoft.com/office/drawing/2014/main" id="{3E222FA1-7C95-4733-80A4-DE4DCE1E2047}"/>
              </a:ext>
            </a:extLst>
          </p:cNvPr>
          <p:cNvSpPr txBox="1">
            <a:spLocks/>
          </p:cNvSpPr>
          <p:nvPr/>
        </p:nvSpPr>
        <p:spPr>
          <a:xfrm rot="16200000">
            <a:off x="-261174" y="3013108"/>
            <a:ext cx="3392207" cy="1142845"/>
          </a:xfrm>
          <a:prstGeom prst="rect">
            <a:avLst/>
          </a:prstGeom>
        </p:spPr>
        <p:txBody>
          <a:bodyPr vert="eaVert"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4800" dirty="0">
                <a:solidFill>
                  <a:schemeClr val="bg1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  <a:cs typeface="Arial" pitchFamily="34" charset="0"/>
              </a:rPr>
              <a:t>목차</a:t>
            </a:r>
            <a:endParaRPr lang="en-US" sz="4800" dirty="0">
              <a:solidFill>
                <a:schemeClr val="bg1"/>
              </a:solidFill>
              <a:latin typeface="레시피코리아 Medium" panose="02020603020101020101" pitchFamily="18" charset="-127"/>
              <a:ea typeface="레시피코리아 Medium" panose="02020603020101020101" pitchFamily="18" charset="-127"/>
              <a:cs typeface="Arial" pitchFamily="34" charset="0"/>
            </a:endParaRPr>
          </a:p>
        </p:txBody>
      </p:sp>
      <p:grpSp>
        <p:nvGrpSpPr>
          <p:cNvPr id="30" name="Group 16">
            <a:extLst>
              <a:ext uri="{FF2B5EF4-FFF2-40B4-BE49-F238E27FC236}">
                <a16:creationId xmlns:a16="http://schemas.microsoft.com/office/drawing/2014/main" id="{C5E9398D-3832-43BE-9C24-F0B56D91FE10}"/>
              </a:ext>
            </a:extLst>
          </p:cNvPr>
          <p:cNvGrpSpPr/>
          <p:nvPr/>
        </p:nvGrpSpPr>
        <p:grpSpPr>
          <a:xfrm>
            <a:off x="3654746" y="3214090"/>
            <a:ext cx="6424494" cy="505651"/>
            <a:chOff x="3131840" y="1491630"/>
            <a:chExt cx="5256584" cy="576064"/>
          </a:xfrm>
        </p:grpSpPr>
        <p:sp>
          <p:nvSpPr>
            <p:cNvPr id="39" name="Rectangle 17">
              <a:extLst>
                <a:ext uri="{FF2B5EF4-FFF2-40B4-BE49-F238E27FC236}">
                  <a16:creationId xmlns:a16="http://schemas.microsoft.com/office/drawing/2014/main" id="{C5FF0946-73E0-41A5-A557-0089D0246E2D}"/>
                </a:ext>
              </a:extLst>
            </p:cNvPr>
            <p:cNvSpPr/>
            <p:nvPr/>
          </p:nvSpPr>
          <p:spPr>
            <a:xfrm>
              <a:off x="3131840" y="1491630"/>
              <a:ext cx="5256584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청소년서체" panose="02020603020101020101" pitchFamily="18" charset="-127"/>
                <a:ea typeface="청소년서체" panose="02020603020101020101" pitchFamily="18" charset="-127"/>
              </a:endParaRPr>
            </a:p>
          </p:txBody>
        </p:sp>
        <p:sp>
          <p:nvSpPr>
            <p:cNvPr id="43" name="Right Triangle 18">
              <a:extLst>
                <a:ext uri="{FF2B5EF4-FFF2-40B4-BE49-F238E27FC236}">
                  <a16:creationId xmlns:a16="http://schemas.microsoft.com/office/drawing/2014/main" id="{2AD21237-B4A0-4BC9-9B31-49404E7EB881}"/>
                </a:ext>
              </a:extLst>
            </p:cNvPr>
            <p:cNvSpPr/>
            <p:nvPr/>
          </p:nvSpPr>
          <p:spPr>
            <a:xfrm rot="5400000">
              <a:off x="3203840" y="1419630"/>
              <a:ext cx="576000" cy="720000"/>
            </a:xfrm>
            <a:prstGeom prst="rtTriangl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청소년서체" panose="02020603020101020101" pitchFamily="18" charset="-127"/>
                <a:ea typeface="청소년서체" panose="02020603020101020101" pitchFamily="18" charset="-127"/>
              </a:endParaRP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C1F152A9-4297-4A90-B1AF-03D5F5B7D1D0}"/>
              </a:ext>
            </a:extLst>
          </p:cNvPr>
          <p:cNvSpPr txBox="1"/>
          <p:nvPr/>
        </p:nvSpPr>
        <p:spPr>
          <a:xfrm>
            <a:off x="3654746" y="3319631"/>
            <a:ext cx="6516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청소년서체" panose="02020603020101020101" pitchFamily="18" charset="-127"/>
                <a:ea typeface="청소년서체" panose="02020603020101020101" pitchFamily="18" charset="-127"/>
                <a:cs typeface="Arial" pitchFamily="34" charset="0"/>
              </a:rPr>
              <a:t>03</a:t>
            </a:r>
            <a:endParaRPr lang="ko-KR" altLang="en-US" sz="2000" b="1" dirty="0">
              <a:solidFill>
                <a:schemeClr val="bg1"/>
              </a:solidFill>
              <a:latin typeface="청소년서체" panose="02020603020101020101" pitchFamily="18" charset="-127"/>
              <a:ea typeface="청소년서체" panose="02020603020101020101" pitchFamily="18" charset="-127"/>
              <a:cs typeface="Arial" pitchFamily="34" charset="0"/>
            </a:endParaRPr>
          </a:p>
        </p:txBody>
      </p:sp>
      <p:grpSp>
        <p:nvGrpSpPr>
          <p:cNvPr id="45" name="Group 5">
            <a:extLst>
              <a:ext uri="{FF2B5EF4-FFF2-40B4-BE49-F238E27FC236}">
                <a16:creationId xmlns:a16="http://schemas.microsoft.com/office/drawing/2014/main" id="{2628B30B-B689-4FDD-973D-AA0C2A54167D}"/>
              </a:ext>
            </a:extLst>
          </p:cNvPr>
          <p:cNvGrpSpPr/>
          <p:nvPr/>
        </p:nvGrpSpPr>
        <p:grpSpPr>
          <a:xfrm>
            <a:off x="3643237" y="3950116"/>
            <a:ext cx="6424494" cy="504243"/>
            <a:chOff x="3131840" y="1491630"/>
            <a:chExt cx="5256584" cy="576064"/>
          </a:xfrm>
        </p:grpSpPr>
        <p:sp>
          <p:nvSpPr>
            <p:cNvPr id="46" name="Rectangle 1">
              <a:extLst>
                <a:ext uri="{FF2B5EF4-FFF2-40B4-BE49-F238E27FC236}">
                  <a16:creationId xmlns:a16="http://schemas.microsoft.com/office/drawing/2014/main" id="{403EDD49-B1BC-4DD6-B9EE-0008AAEBE87F}"/>
                </a:ext>
              </a:extLst>
            </p:cNvPr>
            <p:cNvSpPr/>
            <p:nvPr/>
          </p:nvSpPr>
          <p:spPr>
            <a:xfrm>
              <a:off x="3131840" y="1491630"/>
              <a:ext cx="5256584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청소년서체" panose="02020603020101020101" pitchFamily="18" charset="-127"/>
                <a:ea typeface="청소년서체" panose="02020603020101020101" pitchFamily="18" charset="-127"/>
              </a:endParaRPr>
            </a:p>
          </p:txBody>
        </p:sp>
        <p:sp>
          <p:nvSpPr>
            <p:cNvPr id="47" name="Right Triangle 4">
              <a:extLst>
                <a:ext uri="{FF2B5EF4-FFF2-40B4-BE49-F238E27FC236}">
                  <a16:creationId xmlns:a16="http://schemas.microsoft.com/office/drawing/2014/main" id="{491DB538-3A66-4BFA-95F0-BE7C682D7040}"/>
                </a:ext>
              </a:extLst>
            </p:cNvPr>
            <p:cNvSpPr/>
            <p:nvPr/>
          </p:nvSpPr>
          <p:spPr>
            <a:xfrm rot="5400000">
              <a:off x="3203840" y="1419630"/>
              <a:ext cx="576000" cy="720000"/>
            </a:xfrm>
            <a:prstGeom prst="rtTriangle">
              <a:avLst/>
            </a:prstGeom>
            <a:solidFill>
              <a:srgbClr val="F6CACA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청소년서체" panose="02020603020101020101" pitchFamily="18" charset="-127"/>
                <a:ea typeface="청소년서체" panose="02020603020101020101" pitchFamily="18" charset="-127"/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BEC0F621-2715-4CA3-B166-E1033FE8E521}"/>
              </a:ext>
            </a:extLst>
          </p:cNvPr>
          <p:cNvSpPr txBox="1"/>
          <p:nvPr/>
        </p:nvSpPr>
        <p:spPr>
          <a:xfrm>
            <a:off x="3648991" y="4072578"/>
            <a:ext cx="609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04</a:t>
            </a:r>
            <a:endParaRPr lang="ko-KR" altLang="en-US" sz="2000" b="1" dirty="0">
              <a:solidFill>
                <a:schemeClr val="bg1"/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</p:txBody>
      </p:sp>
      <p:grpSp>
        <p:nvGrpSpPr>
          <p:cNvPr id="49" name="Group 16">
            <a:extLst>
              <a:ext uri="{FF2B5EF4-FFF2-40B4-BE49-F238E27FC236}">
                <a16:creationId xmlns:a16="http://schemas.microsoft.com/office/drawing/2014/main" id="{8EA68CE4-9C57-43CB-88BB-BE6BBF0C3C6E}"/>
              </a:ext>
            </a:extLst>
          </p:cNvPr>
          <p:cNvGrpSpPr/>
          <p:nvPr/>
        </p:nvGrpSpPr>
        <p:grpSpPr>
          <a:xfrm>
            <a:off x="3654746" y="4648814"/>
            <a:ext cx="6424494" cy="505651"/>
            <a:chOff x="3131840" y="1491630"/>
            <a:chExt cx="5256584" cy="576064"/>
          </a:xfrm>
        </p:grpSpPr>
        <p:sp>
          <p:nvSpPr>
            <p:cNvPr id="50" name="Rectangle 17">
              <a:extLst>
                <a:ext uri="{FF2B5EF4-FFF2-40B4-BE49-F238E27FC236}">
                  <a16:creationId xmlns:a16="http://schemas.microsoft.com/office/drawing/2014/main" id="{76A1CCA0-1E4F-4B42-BC5E-A70276DF0F12}"/>
                </a:ext>
              </a:extLst>
            </p:cNvPr>
            <p:cNvSpPr/>
            <p:nvPr/>
          </p:nvSpPr>
          <p:spPr>
            <a:xfrm>
              <a:off x="3131840" y="1491630"/>
              <a:ext cx="5256584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청소년서체" panose="02020603020101020101" pitchFamily="18" charset="-127"/>
                <a:ea typeface="청소년서체" panose="02020603020101020101" pitchFamily="18" charset="-127"/>
              </a:endParaRPr>
            </a:p>
          </p:txBody>
        </p:sp>
        <p:sp>
          <p:nvSpPr>
            <p:cNvPr id="51" name="Right Triangle 18">
              <a:extLst>
                <a:ext uri="{FF2B5EF4-FFF2-40B4-BE49-F238E27FC236}">
                  <a16:creationId xmlns:a16="http://schemas.microsoft.com/office/drawing/2014/main" id="{2FD91CB3-6A48-4496-A70F-FA5A70CF795F}"/>
                </a:ext>
              </a:extLst>
            </p:cNvPr>
            <p:cNvSpPr/>
            <p:nvPr/>
          </p:nvSpPr>
          <p:spPr>
            <a:xfrm rot="5400000">
              <a:off x="3203840" y="1419630"/>
              <a:ext cx="576000" cy="720000"/>
            </a:xfrm>
            <a:prstGeom prst="rtTriangl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청소년서체" panose="02020603020101020101" pitchFamily="18" charset="-127"/>
                <a:ea typeface="청소년서체" panose="02020603020101020101" pitchFamily="18" charset="-127"/>
              </a:endParaRP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85A29B56-EBF3-4064-8CFF-FF5BD5A9E896}"/>
              </a:ext>
            </a:extLst>
          </p:cNvPr>
          <p:cNvSpPr txBox="1"/>
          <p:nvPr/>
        </p:nvSpPr>
        <p:spPr>
          <a:xfrm>
            <a:off x="3654746" y="4754355"/>
            <a:ext cx="6516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청소년서체" panose="02020603020101020101" pitchFamily="18" charset="-127"/>
                <a:ea typeface="청소년서체" panose="02020603020101020101" pitchFamily="18" charset="-127"/>
                <a:cs typeface="Arial" pitchFamily="34" charset="0"/>
              </a:rPr>
              <a:t>05</a:t>
            </a:r>
            <a:endParaRPr lang="ko-KR" altLang="en-US" sz="2000" b="1" dirty="0">
              <a:solidFill>
                <a:schemeClr val="bg1"/>
              </a:solidFill>
              <a:latin typeface="청소년서체" panose="02020603020101020101" pitchFamily="18" charset="-127"/>
              <a:ea typeface="청소년서체" panose="02020603020101020101" pitchFamily="18" charset="-127"/>
              <a:cs typeface="Arial" pitchFamily="34" charset="0"/>
            </a:endParaRPr>
          </a:p>
        </p:txBody>
      </p:sp>
      <p:sp>
        <p:nvSpPr>
          <p:cNvPr id="57" name="Google Shape;108;p19">
            <a:extLst>
              <a:ext uri="{FF2B5EF4-FFF2-40B4-BE49-F238E27FC236}">
                <a16:creationId xmlns:a16="http://schemas.microsoft.com/office/drawing/2014/main" id="{167C5089-601D-4291-A432-74AFD0B3BB07}"/>
              </a:ext>
            </a:extLst>
          </p:cNvPr>
          <p:cNvSpPr txBox="1"/>
          <p:nvPr/>
        </p:nvSpPr>
        <p:spPr>
          <a:xfrm>
            <a:off x="4534716" y="1677986"/>
            <a:ext cx="6530294" cy="420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850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4"/>
              <a:buFont typeface="Arial"/>
              <a:buNone/>
            </a:pPr>
            <a:r>
              <a:rPr lang="ko-KR" sz="1904" b="1" i="0" u="none" strike="noStrike" cap="none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/>
                <a:sym typeface="Arial"/>
              </a:rPr>
              <a:t>프로젝트 추진 개요</a:t>
            </a:r>
            <a:endParaRPr sz="1904" b="1" i="0" u="none" strike="noStrike" cap="none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Arial"/>
              <a:sym typeface="Arial"/>
            </a:endParaRPr>
          </a:p>
        </p:txBody>
      </p:sp>
      <p:sp>
        <p:nvSpPr>
          <p:cNvPr id="58" name="Google Shape;108;p19">
            <a:extLst>
              <a:ext uri="{FF2B5EF4-FFF2-40B4-BE49-F238E27FC236}">
                <a16:creationId xmlns:a16="http://schemas.microsoft.com/office/drawing/2014/main" id="{2587DC3B-6F91-4F5A-BEEB-CDE14E6643C3}"/>
              </a:ext>
            </a:extLst>
          </p:cNvPr>
          <p:cNvSpPr txBox="1"/>
          <p:nvPr/>
        </p:nvSpPr>
        <p:spPr>
          <a:xfrm>
            <a:off x="4534716" y="2423873"/>
            <a:ext cx="6530294" cy="420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850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4"/>
              <a:buFont typeface="Arial"/>
              <a:buNone/>
            </a:pPr>
            <a:r>
              <a:rPr lang="ko-KR" altLang="en-US" sz="1904" b="1" i="0" u="none" strike="noStrike" cap="none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/>
                <a:sym typeface="Arial"/>
              </a:rPr>
              <a:t>프로젝트 구축 범위</a:t>
            </a:r>
          </a:p>
        </p:txBody>
      </p:sp>
      <p:sp>
        <p:nvSpPr>
          <p:cNvPr id="59" name="Google Shape;108;p19">
            <a:extLst>
              <a:ext uri="{FF2B5EF4-FFF2-40B4-BE49-F238E27FC236}">
                <a16:creationId xmlns:a16="http://schemas.microsoft.com/office/drawing/2014/main" id="{C80BB17E-B992-4690-9D6A-C5A28A997EB1}"/>
              </a:ext>
            </a:extLst>
          </p:cNvPr>
          <p:cNvSpPr txBox="1"/>
          <p:nvPr/>
        </p:nvSpPr>
        <p:spPr>
          <a:xfrm>
            <a:off x="4523206" y="3136827"/>
            <a:ext cx="6530294" cy="420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850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4"/>
              <a:buFont typeface="Arial"/>
              <a:buNone/>
            </a:pPr>
            <a:r>
              <a:rPr lang="en-US" altLang="ko-KR" sz="1904" b="1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/>
                <a:sym typeface="Arial"/>
              </a:rPr>
              <a:t>ERD</a:t>
            </a:r>
            <a:endParaRPr lang="ko-KR" altLang="en-US" sz="1904" b="1" i="0" u="none" strike="noStrike" cap="none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  <a:cs typeface="Arial"/>
              <a:sym typeface="Arial"/>
            </a:endParaRPr>
          </a:p>
        </p:txBody>
      </p:sp>
      <p:sp>
        <p:nvSpPr>
          <p:cNvPr id="60" name="Google Shape;108;p19">
            <a:extLst>
              <a:ext uri="{FF2B5EF4-FFF2-40B4-BE49-F238E27FC236}">
                <a16:creationId xmlns:a16="http://schemas.microsoft.com/office/drawing/2014/main" id="{9578A3F9-4C1C-4F80-B88F-67197A8BCA42}"/>
              </a:ext>
            </a:extLst>
          </p:cNvPr>
          <p:cNvSpPr txBox="1"/>
          <p:nvPr/>
        </p:nvSpPr>
        <p:spPr>
          <a:xfrm>
            <a:off x="4534716" y="3862282"/>
            <a:ext cx="6530294" cy="420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850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4"/>
              <a:buFont typeface="Arial"/>
              <a:buNone/>
            </a:pPr>
            <a:r>
              <a:rPr lang="ko-KR" altLang="en-US" sz="1904" b="1" i="0" u="none" strike="noStrike" cap="none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/>
                <a:sym typeface="Arial"/>
              </a:rPr>
              <a:t>프로젝트 조직 및 역할</a:t>
            </a:r>
          </a:p>
        </p:txBody>
      </p:sp>
      <p:sp>
        <p:nvSpPr>
          <p:cNvPr id="61" name="Google Shape;108;p19">
            <a:extLst>
              <a:ext uri="{FF2B5EF4-FFF2-40B4-BE49-F238E27FC236}">
                <a16:creationId xmlns:a16="http://schemas.microsoft.com/office/drawing/2014/main" id="{72974211-A0B6-415F-B4FF-4E059C3BCA17}"/>
              </a:ext>
            </a:extLst>
          </p:cNvPr>
          <p:cNvSpPr txBox="1"/>
          <p:nvPr/>
        </p:nvSpPr>
        <p:spPr>
          <a:xfrm>
            <a:off x="4516248" y="4575236"/>
            <a:ext cx="6530294" cy="420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850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4"/>
              <a:buFont typeface="Arial"/>
              <a:buNone/>
            </a:pPr>
            <a:r>
              <a:rPr lang="ko-KR" altLang="en-US" sz="1904" b="1" i="0" u="none" strike="noStrike" cap="none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/>
                <a:sym typeface="Arial"/>
              </a:rPr>
              <a:t>예상이슈</a:t>
            </a:r>
          </a:p>
        </p:txBody>
      </p:sp>
    </p:spTree>
    <p:extLst>
      <p:ext uri="{BB962C8B-B14F-4D97-AF65-F5344CB8AC3E}">
        <p14:creationId xmlns:p14="http://schemas.microsoft.com/office/powerpoint/2010/main" val="34253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4">
            <a:extLst>
              <a:ext uri="{FF2B5EF4-FFF2-40B4-BE49-F238E27FC236}">
                <a16:creationId xmlns:a16="http://schemas.microsoft.com/office/drawing/2014/main" id="{53AB80D0-7224-469B-95DC-438BD2B22B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D1D7798-26D1-443A-901E-EDE5FADCD9A4}"/>
              </a:ext>
            </a:extLst>
          </p:cNvPr>
          <p:cNvGrpSpPr/>
          <p:nvPr/>
        </p:nvGrpSpPr>
        <p:grpSpPr>
          <a:xfrm>
            <a:off x="-1" y="-428032"/>
            <a:ext cx="3146785" cy="1486501"/>
            <a:chOff x="-1" y="-428032"/>
            <a:chExt cx="3146785" cy="1486501"/>
          </a:xfrm>
        </p:grpSpPr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D78CCEB1-C734-4832-8148-81C7CFEFA55F}"/>
                </a:ext>
              </a:extLst>
            </p:cNvPr>
            <p:cNvSpPr/>
            <p:nvPr/>
          </p:nvSpPr>
          <p:spPr>
            <a:xfrm rot="18300000">
              <a:off x="1892894" y="-195420"/>
              <a:ext cx="1486501" cy="1021278"/>
            </a:xfrm>
            <a:custGeom>
              <a:avLst/>
              <a:gdLst>
                <a:gd name="connsiteX0" fmla="*/ 771394 w 1486501"/>
                <a:gd name="connsiteY0" fmla="*/ 0 h 1021278"/>
                <a:gd name="connsiteX1" fmla="*/ 1486501 w 1486501"/>
                <a:gd name="connsiteY1" fmla="*/ 1021278 h 1021278"/>
                <a:gd name="connsiteX2" fmla="*/ 510639 w 1486501"/>
                <a:gd name="connsiteY2" fmla="*/ 1021278 h 1021278"/>
                <a:gd name="connsiteX3" fmla="*/ 0 w 1486501"/>
                <a:gd name="connsiteY3" fmla="*/ 510639 h 1021278"/>
                <a:gd name="connsiteX4" fmla="*/ 510639 w 1486501"/>
                <a:gd name="connsiteY4" fmla="*/ 0 h 102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501" h="1021278">
                  <a:moveTo>
                    <a:pt x="771394" y="0"/>
                  </a:moveTo>
                  <a:lnTo>
                    <a:pt x="1486501" y="1021278"/>
                  </a:lnTo>
                  <a:lnTo>
                    <a:pt x="510639" y="1021278"/>
                  </a:lnTo>
                  <a:cubicBezTo>
                    <a:pt x="228621" y="1021278"/>
                    <a:pt x="0" y="792657"/>
                    <a:pt x="0" y="510639"/>
                  </a:cubicBezTo>
                  <a:cubicBezTo>
                    <a:pt x="0" y="228621"/>
                    <a:pt x="228621" y="0"/>
                    <a:pt x="510639" y="0"/>
                  </a:cubicBezTo>
                  <a:close/>
                </a:path>
              </a:pathLst>
            </a:custGeom>
            <a:solidFill>
              <a:srgbClr val="F6CA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807E40F0-BCA0-4554-A1F5-E36B00C77DA3}"/>
                </a:ext>
              </a:extLst>
            </p:cNvPr>
            <p:cNvSpPr/>
            <p:nvPr/>
          </p:nvSpPr>
          <p:spPr>
            <a:xfrm rot="18000000">
              <a:off x="1757334" y="-195420"/>
              <a:ext cx="1311253" cy="1021278"/>
            </a:xfrm>
            <a:custGeom>
              <a:avLst/>
              <a:gdLst>
                <a:gd name="connsiteX0" fmla="*/ 721618 w 1311253"/>
                <a:gd name="connsiteY0" fmla="*/ 0 h 1021278"/>
                <a:gd name="connsiteX1" fmla="*/ 1311253 w 1311253"/>
                <a:gd name="connsiteY1" fmla="*/ 1021278 h 1021278"/>
                <a:gd name="connsiteX2" fmla="*/ 319037 w 1311253"/>
                <a:gd name="connsiteY2" fmla="*/ 1021278 h 1021278"/>
                <a:gd name="connsiteX3" fmla="*/ 0 w 1311253"/>
                <a:gd name="connsiteY3" fmla="*/ 702241 h 1021278"/>
                <a:gd name="connsiteX4" fmla="*/ 0 w 1311253"/>
                <a:gd name="connsiteY4" fmla="*/ 319037 h 1021278"/>
                <a:gd name="connsiteX5" fmla="*/ 319037 w 1311253"/>
                <a:gd name="connsiteY5" fmla="*/ 0 h 102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1253" h="1021278">
                  <a:moveTo>
                    <a:pt x="721618" y="0"/>
                  </a:moveTo>
                  <a:lnTo>
                    <a:pt x="1311253" y="1021278"/>
                  </a:lnTo>
                  <a:lnTo>
                    <a:pt x="319037" y="1021278"/>
                  </a:lnTo>
                  <a:cubicBezTo>
                    <a:pt x="142838" y="1021278"/>
                    <a:pt x="0" y="878440"/>
                    <a:pt x="0" y="702241"/>
                  </a:cubicBezTo>
                  <a:lnTo>
                    <a:pt x="0" y="319037"/>
                  </a:lnTo>
                  <a:cubicBezTo>
                    <a:pt x="0" y="142838"/>
                    <a:pt x="142838" y="0"/>
                    <a:pt x="319037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CE424171-2481-483D-B564-5F374D99FFB4}"/>
                </a:ext>
              </a:extLst>
            </p:cNvPr>
            <p:cNvSpPr/>
            <p:nvPr/>
          </p:nvSpPr>
          <p:spPr>
            <a:xfrm>
              <a:off x="-1" y="0"/>
              <a:ext cx="2509935" cy="102127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rtlCol="0" anchor="ctr"/>
            <a:lstStyle/>
            <a:p>
              <a:pPr lvl="1"/>
              <a:r>
                <a:rPr lang="ko-KR" altLang="en-US" sz="2800" b="1" dirty="0">
                  <a:solidFill>
                    <a:prstClr val="white"/>
                  </a:solidFill>
                  <a:latin typeface="스웨거 TTF" panose="020B0600000101010101" pitchFamily="50" charset="-127"/>
                  <a:ea typeface="스웨거 TTF" panose="020B0600000101010101" pitchFamily="50" charset="-127"/>
                </a:rPr>
                <a:t>프로젝트 추진 개요</a:t>
              </a:r>
            </a:p>
          </p:txBody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F0988F26-745F-4412-9823-CE06956799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715" y="348818"/>
              <a:ext cx="224411" cy="29615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D8E4C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205AD62-A65A-43D4-A816-1EB096BE265B}"/>
              </a:ext>
            </a:extLst>
          </p:cNvPr>
          <p:cNvSpPr/>
          <p:nvPr/>
        </p:nvSpPr>
        <p:spPr>
          <a:xfrm>
            <a:off x="2920756" y="176617"/>
            <a:ext cx="9235744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3200" kern="0" dirty="0">
                <a:solidFill>
                  <a:schemeClr val="bg2">
                    <a:lumMod val="50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조선일보명조" panose="02030304000000000000" pitchFamily="18" charset="-127"/>
              </a:rPr>
              <a:t>프로젝트명</a:t>
            </a:r>
            <a:r>
              <a:rPr lang="en-US" altLang="ko-KR" sz="3200" kern="0" dirty="0">
                <a:solidFill>
                  <a:schemeClr val="bg2">
                    <a:lumMod val="50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조선일보명조" panose="02030304000000000000" pitchFamily="18" charset="-127"/>
              </a:rPr>
              <a:t>: </a:t>
            </a:r>
            <a:r>
              <a:rPr lang="ko-KR" altLang="en-US" sz="3200" kern="0" dirty="0">
                <a:solidFill>
                  <a:srgbClr val="E26C6C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조선일보명조" panose="02030304000000000000" pitchFamily="18" charset="-127"/>
              </a:rPr>
              <a:t>서울특별시 업종</a:t>
            </a:r>
            <a:r>
              <a:rPr lang="en-US" altLang="ko-KR" sz="3200" kern="0" dirty="0">
                <a:solidFill>
                  <a:srgbClr val="E26C6C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조선일보명조" panose="02030304000000000000" pitchFamily="18" charset="-127"/>
              </a:rPr>
              <a:t>·</a:t>
            </a:r>
            <a:r>
              <a:rPr lang="ko-KR" altLang="en-US" sz="3200" kern="0" dirty="0" err="1">
                <a:solidFill>
                  <a:srgbClr val="E26C6C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조선일보명조" panose="02030304000000000000" pitchFamily="18" charset="-127"/>
              </a:rPr>
              <a:t>상권별</a:t>
            </a:r>
            <a:r>
              <a:rPr lang="ko-KR" altLang="en-US" sz="3200" kern="0" dirty="0">
                <a:solidFill>
                  <a:srgbClr val="E26C6C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조선일보명조" panose="02030304000000000000" pitchFamily="18" charset="-127"/>
              </a:rPr>
              <a:t> 매출 분석</a:t>
            </a:r>
          </a:p>
          <a:p>
            <a:pPr algn="ctr" latinLnBrk="0">
              <a:lnSpc>
                <a:spcPct val="150000"/>
              </a:lnSpc>
              <a:defRPr/>
            </a:pPr>
            <a:endParaRPr lang="ko-KR" altLang="en-US" sz="3200" kern="0" dirty="0">
              <a:solidFill>
                <a:schemeClr val="bg2">
                  <a:lumMod val="50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조선일보명조" panose="02030304000000000000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ADD35B1-3E52-4250-80BA-8B320E8B0479}"/>
              </a:ext>
            </a:extLst>
          </p:cNvPr>
          <p:cNvSpPr/>
          <p:nvPr/>
        </p:nvSpPr>
        <p:spPr>
          <a:xfrm>
            <a:off x="240379" y="1266923"/>
            <a:ext cx="11711242" cy="5182790"/>
          </a:xfrm>
          <a:prstGeom prst="rect">
            <a:avLst/>
          </a:prstGeom>
          <a:solidFill>
            <a:srgbClr val="FEFCFC"/>
          </a:solidFill>
          <a:ln w="127000">
            <a:solidFill>
              <a:srgbClr val="F6CA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30" name="Google Shape;115;p20">
            <a:extLst>
              <a:ext uri="{FF2B5EF4-FFF2-40B4-BE49-F238E27FC236}">
                <a16:creationId xmlns:a16="http://schemas.microsoft.com/office/drawing/2014/main" id="{9F885348-9612-4CC2-97DB-AC590AF58FA7}"/>
              </a:ext>
            </a:extLst>
          </p:cNvPr>
          <p:cNvGrpSpPr/>
          <p:nvPr/>
        </p:nvGrpSpPr>
        <p:grpSpPr>
          <a:xfrm>
            <a:off x="931291" y="1684722"/>
            <a:ext cx="10329417" cy="4333400"/>
            <a:chOff x="1551040" y="2291345"/>
            <a:chExt cx="8663628" cy="6028758"/>
          </a:xfrm>
        </p:grpSpPr>
        <p:sp>
          <p:nvSpPr>
            <p:cNvPr id="33" name="Google Shape;118;p20">
              <a:extLst>
                <a:ext uri="{FF2B5EF4-FFF2-40B4-BE49-F238E27FC236}">
                  <a16:creationId xmlns:a16="http://schemas.microsoft.com/office/drawing/2014/main" id="{6545A2EE-5894-4CE6-810F-A8A914AAAB1C}"/>
                </a:ext>
              </a:extLst>
            </p:cNvPr>
            <p:cNvSpPr/>
            <p:nvPr/>
          </p:nvSpPr>
          <p:spPr>
            <a:xfrm>
              <a:off x="1551475" y="2651704"/>
              <a:ext cx="3878400" cy="868042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0000" tIns="45700" rIns="90000" bIns="45700" anchor="ctr" anchorCtr="0">
              <a:noAutofit/>
            </a:bodyPr>
            <a:lstStyle/>
            <a:p>
              <a:pPr marL="425450" lvl="0" indent="-28575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서울시 코로나 </a:t>
              </a:r>
              <a:r>
                <a:rPr lang="ko-KR" alt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확진자</a:t>
              </a: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수가 증가함에 따라 </a:t>
              </a:r>
              <a:endPara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pPr marL="139700" lvl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</a:pP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다양한 카테고리별 코로나 데이터 분석의 필요성</a:t>
              </a:r>
              <a:endParaRPr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4" name="Google Shape;119;p20">
              <a:extLst>
                <a:ext uri="{FF2B5EF4-FFF2-40B4-BE49-F238E27FC236}">
                  <a16:creationId xmlns:a16="http://schemas.microsoft.com/office/drawing/2014/main" id="{5B267F68-77D8-40A7-8384-1AE4445213B9}"/>
                </a:ext>
              </a:extLst>
            </p:cNvPr>
            <p:cNvSpPr/>
            <p:nvPr/>
          </p:nvSpPr>
          <p:spPr>
            <a:xfrm>
              <a:off x="1551468" y="2314434"/>
              <a:ext cx="3878400" cy="3603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 cap="flat" cmpd="sng">
              <a:noFill/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72000" tIns="72000" rIns="72000" bIns="72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  <a:sym typeface="Trebuchet MS"/>
                </a:rPr>
                <a:t>배경 1</a:t>
              </a:r>
              <a:endParaRPr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Trebuchet MS"/>
              </a:endParaRPr>
            </a:p>
          </p:txBody>
        </p:sp>
        <p:sp>
          <p:nvSpPr>
            <p:cNvPr id="35" name="Google Shape;120;p20">
              <a:extLst>
                <a:ext uri="{FF2B5EF4-FFF2-40B4-BE49-F238E27FC236}">
                  <a16:creationId xmlns:a16="http://schemas.microsoft.com/office/drawing/2014/main" id="{8B3BA903-6220-40A6-B100-193003E9B450}"/>
                </a:ext>
              </a:extLst>
            </p:cNvPr>
            <p:cNvSpPr/>
            <p:nvPr/>
          </p:nvSpPr>
          <p:spPr>
            <a:xfrm>
              <a:off x="1551107" y="4148721"/>
              <a:ext cx="3878400" cy="8367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0000" tIns="45700" rIns="90000" bIns="45700" anchor="ctr" anchorCtr="0">
              <a:noAutofit/>
            </a:bodyPr>
            <a:lstStyle/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코로나로 인해 성장세 혹은 하락세를 보이는 업종 및 상권 발생</a:t>
              </a:r>
              <a:endParaRPr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endParaRPr>
            </a:p>
          </p:txBody>
        </p:sp>
        <p:sp>
          <p:nvSpPr>
            <p:cNvPr id="36" name="Google Shape;121;p20">
              <a:extLst>
                <a:ext uri="{FF2B5EF4-FFF2-40B4-BE49-F238E27FC236}">
                  <a16:creationId xmlns:a16="http://schemas.microsoft.com/office/drawing/2014/main" id="{838A6840-6F38-4AC1-92C5-EBBB0398259C}"/>
                </a:ext>
              </a:extLst>
            </p:cNvPr>
            <p:cNvSpPr/>
            <p:nvPr/>
          </p:nvSpPr>
          <p:spPr>
            <a:xfrm>
              <a:off x="1551174" y="3819661"/>
              <a:ext cx="3878400" cy="358800"/>
            </a:xfrm>
            <a:prstGeom prst="rect">
              <a:avLst/>
            </a:prstGeom>
            <a:solidFill>
              <a:srgbClr val="E5B0AE"/>
            </a:solidFill>
            <a:ln w="19050" cap="flat" cmpd="sng">
              <a:noFill/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72000" tIns="72000" rIns="72000" bIns="72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  <a:sym typeface="Trebuchet MS"/>
                </a:rPr>
                <a:t>배경 2</a:t>
              </a:r>
              <a:endParaRPr sz="16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Trebuchet MS"/>
              </a:endParaRPr>
            </a:p>
          </p:txBody>
        </p:sp>
        <p:sp>
          <p:nvSpPr>
            <p:cNvPr id="37" name="Google Shape;122;p20">
              <a:extLst>
                <a:ext uri="{FF2B5EF4-FFF2-40B4-BE49-F238E27FC236}">
                  <a16:creationId xmlns:a16="http://schemas.microsoft.com/office/drawing/2014/main" id="{2863633C-FA47-46A0-B843-CF50C8FF7C51}"/>
                </a:ext>
              </a:extLst>
            </p:cNvPr>
            <p:cNvSpPr/>
            <p:nvPr/>
          </p:nvSpPr>
          <p:spPr>
            <a:xfrm>
              <a:off x="1551475" y="5656841"/>
              <a:ext cx="3878100" cy="10485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0000" tIns="45700" rIns="90000" bIns="45700" anchor="ctr" anchorCtr="0">
              <a:noAutofit/>
            </a:bodyPr>
            <a:lstStyle/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연령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/</a:t>
              </a: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시간대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/</a:t>
              </a: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성별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/</a:t>
              </a: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요일별로 업종별 매출 규모가 달라 업종 고객 타겟에 대한 조사 필요성</a:t>
              </a:r>
              <a:endParaRPr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endParaRPr>
            </a:p>
          </p:txBody>
        </p:sp>
        <p:sp>
          <p:nvSpPr>
            <p:cNvPr id="38" name="Google Shape;123;p20">
              <a:extLst>
                <a:ext uri="{FF2B5EF4-FFF2-40B4-BE49-F238E27FC236}">
                  <a16:creationId xmlns:a16="http://schemas.microsoft.com/office/drawing/2014/main" id="{4E7EF410-13B2-4C96-AB30-5F5F0E332DB7}"/>
                </a:ext>
              </a:extLst>
            </p:cNvPr>
            <p:cNvSpPr/>
            <p:nvPr/>
          </p:nvSpPr>
          <p:spPr>
            <a:xfrm>
              <a:off x="1551468" y="5296483"/>
              <a:ext cx="3878262" cy="360362"/>
            </a:xfrm>
            <a:prstGeom prst="rect">
              <a:avLst/>
            </a:prstGeom>
            <a:solidFill>
              <a:srgbClr val="BFBFBF"/>
            </a:solidFill>
            <a:ln w="19050" cap="flat" cmpd="sng">
              <a:noFill/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72000" tIns="72000" rIns="72000" bIns="72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  <a:sym typeface="Trebuchet MS"/>
                </a:rPr>
                <a:t>배경 3</a:t>
              </a:r>
              <a:endParaRPr sz="16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Trebuchet MS"/>
              </a:endParaRPr>
            </a:p>
          </p:txBody>
        </p:sp>
        <p:sp>
          <p:nvSpPr>
            <p:cNvPr id="40" name="Google Shape;125;p20">
              <a:extLst>
                <a:ext uri="{FF2B5EF4-FFF2-40B4-BE49-F238E27FC236}">
                  <a16:creationId xmlns:a16="http://schemas.microsoft.com/office/drawing/2014/main" id="{3D1976C7-2052-404B-87BA-465283DCB14D}"/>
                </a:ext>
              </a:extLst>
            </p:cNvPr>
            <p:cNvSpPr/>
            <p:nvPr/>
          </p:nvSpPr>
          <p:spPr>
            <a:xfrm>
              <a:off x="6336200" y="2651704"/>
              <a:ext cx="3878400" cy="868042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0000" tIns="45700" rIns="90000" bIns="45700" anchor="ctr" anchorCtr="0">
              <a:noAutofit/>
            </a:bodyPr>
            <a:lstStyle/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 pitchFamily="34" charset="0"/>
                <a:buChar char="•"/>
              </a:pPr>
              <a:r>
                <a:rPr 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코로나 </a:t>
              </a:r>
              <a:r>
                <a:rPr lang="ko-KR" alt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확진자</a:t>
              </a: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수에 따른 구간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(</a:t>
              </a: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분기별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) </a:t>
              </a: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업종별 </a:t>
              </a:r>
              <a:r>
                <a:rPr lang="ko-KR" alt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확진자</a:t>
              </a: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동향 파악</a:t>
              </a:r>
              <a:endParaRPr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43" name="Google Shape;126;p20">
              <a:extLst>
                <a:ext uri="{FF2B5EF4-FFF2-40B4-BE49-F238E27FC236}">
                  <a16:creationId xmlns:a16="http://schemas.microsoft.com/office/drawing/2014/main" id="{D47F78EB-F303-41A0-85E4-1066A620FBD4}"/>
                </a:ext>
              </a:extLst>
            </p:cNvPr>
            <p:cNvSpPr/>
            <p:nvPr/>
          </p:nvSpPr>
          <p:spPr>
            <a:xfrm>
              <a:off x="6336193" y="2291345"/>
              <a:ext cx="3878262" cy="360363"/>
            </a:xfrm>
            <a:prstGeom prst="rect">
              <a:avLst/>
            </a:prstGeom>
            <a:solidFill>
              <a:srgbClr val="BFBFBF"/>
            </a:solidFill>
            <a:ln w="19050" cap="flat" cmpd="sng">
              <a:noFill/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72000" tIns="72000" rIns="72000" bIns="72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  <a:sym typeface="Trebuchet MS"/>
                </a:rPr>
                <a:t>목적 1</a:t>
              </a:r>
              <a:endParaRPr sz="16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Trebuchet MS"/>
              </a:endParaRPr>
            </a:p>
          </p:txBody>
        </p:sp>
        <p:sp>
          <p:nvSpPr>
            <p:cNvPr id="46" name="Google Shape;127;p20">
              <a:extLst>
                <a:ext uri="{FF2B5EF4-FFF2-40B4-BE49-F238E27FC236}">
                  <a16:creationId xmlns:a16="http://schemas.microsoft.com/office/drawing/2014/main" id="{69D2D198-903F-4714-B282-37F1F3D1B799}"/>
                </a:ext>
              </a:extLst>
            </p:cNvPr>
            <p:cNvSpPr/>
            <p:nvPr/>
          </p:nvSpPr>
          <p:spPr>
            <a:xfrm>
              <a:off x="6336268" y="4098043"/>
              <a:ext cx="3878400" cy="885735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0000" tIns="45700" rIns="90000" bIns="45700" anchor="ctr" anchorCtr="0">
              <a:noAutofit/>
            </a:bodyPr>
            <a:lstStyle/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지역별 </a:t>
              </a:r>
              <a:r>
                <a:rPr lang="ko-KR" alt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확진자와</a:t>
              </a: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업종별 매출 조사</a:t>
              </a:r>
              <a:endPara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  <a:sym typeface="Arial"/>
                </a:rPr>
                <a:t>코로나 확산 추이에 따른 업종별 매출 동향</a:t>
              </a:r>
              <a:endParaRPr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endParaRPr>
            </a:p>
          </p:txBody>
        </p:sp>
        <p:sp>
          <p:nvSpPr>
            <p:cNvPr id="47" name="Google Shape;128;p20">
              <a:extLst>
                <a:ext uri="{FF2B5EF4-FFF2-40B4-BE49-F238E27FC236}">
                  <a16:creationId xmlns:a16="http://schemas.microsoft.com/office/drawing/2014/main" id="{43718851-D5B6-4D00-9D0E-CA52383A67BE}"/>
                </a:ext>
              </a:extLst>
            </p:cNvPr>
            <p:cNvSpPr/>
            <p:nvPr/>
          </p:nvSpPr>
          <p:spPr>
            <a:xfrm>
              <a:off x="6336193" y="3814828"/>
              <a:ext cx="3878400" cy="332248"/>
            </a:xfrm>
            <a:prstGeom prst="rect">
              <a:avLst/>
            </a:prstGeom>
            <a:solidFill>
              <a:srgbClr val="E5B0AE"/>
            </a:solidFill>
            <a:ln w="19050" cap="flat" cmpd="sng">
              <a:noFill/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72000" tIns="72000" rIns="72000" bIns="72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  <a:sym typeface="Trebuchet MS"/>
                </a:rPr>
                <a:t>목적 2</a:t>
              </a:r>
              <a:endParaRPr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Trebuchet MS"/>
              </a:endParaRPr>
            </a:p>
          </p:txBody>
        </p:sp>
        <p:sp>
          <p:nvSpPr>
            <p:cNvPr id="48" name="Google Shape;129;p20">
              <a:extLst>
                <a:ext uri="{FF2B5EF4-FFF2-40B4-BE49-F238E27FC236}">
                  <a16:creationId xmlns:a16="http://schemas.microsoft.com/office/drawing/2014/main" id="{36054209-3878-4FCE-AE6B-FA97116700F4}"/>
                </a:ext>
              </a:extLst>
            </p:cNvPr>
            <p:cNvSpPr/>
            <p:nvPr/>
          </p:nvSpPr>
          <p:spPr>
            <a:xfrm>
              <a:off x="6336200" y="5656841"/>
              <a:ext cx="3878400" cy="10485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0000" tIns="45700" rIns="90000" bIns="45700" anchor="ctr" anchorCtr="0">
              <a:noAutofit/>
            </a:bodyPr>
            <a:lstStyle/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업종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·</a:t>
              </a: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연령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·</a:t>
              </a: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요일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·</a:t>
              </a: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성별에 따른 매출 규모 파악</a:t>
              </a:r>
              <a:endParaRPr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endParaRPr>
            </a:p>
          </p:txBody>
        </p:sp>
        <p:sp>
          <p:nvSpPr>
            <p:cNvPr id="50" name="Google Shape;130;p20">
              <a:extLst>
                <a:ext uri="{FF2B5EF4-FFF2-40B4-BE49-F238E27FC236}">
                  <a16:creationId xmlns:a16="http://schemas.microsoft.com/office/drawing/2014/main" id="{1258F71C-822E-461D-9128-7C07CA33176C}"/>
                </a:ext>
              </a:extLst>
            </p:cNvPr>
            <p:cNvSpPr/>
            <p:nvPr/>
          </p:nvSpPr>
          <p:spPr>
            <a:xfrm>
              <a:off x="6336193" y="5296483"/>
              <a:ext cx="3878262" cy="360362"/>
            </a:xfrm>
            <a:prstGeom prst="rect">
              <a:avLst/>
            </a:prstGeom>
            <a:solidFill>
              <a:srgbClr val="BFBFBF"/>
            </a:solidFill>
            <a:ln w="19050" cap="flat" cmpd="sng">
              <a:noFill/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72000" tIns="72000" rIns="72000" bIns="72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  <a:sym typeface="Trebuchet MS"/>
                </a:rPr>
                <a:t>목적 3</a:t>
              </a:r>
              <a:endParaRPr sz="16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Trebuchet MS"/>
              </a:endParaRPr>
            </a:p>
          </p:txBody>
        </p:sp>
        <p:sp>
          <p:nvSpPr>
            <p:cNvPr id="51" name="Google Shape;120;p20">
              <a:extLst>
                <a:ext uri="{FF2B5EF4-FFF2-40B4-BE49-F238E27FC236}">
                  <a16:creationId xmlns:a16="http://schemas.microsoft.com/office/drawing/2014/main" id="{5F9E8FD6-C9FA-48CE-8BB3-80245B5AA9FE}"/>
                </a:ext>
              </a:extLst>
            </p:cNvPr>
            <p:cNvSpPr/>
            <p:nvPr/>
          </p:nvSpPr>
          <p:spPr>
            <a:xfrm>
              <a:off x="1551040" y="7344113"/>
              <a:ext cx="8663415" cy="97599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0000" tIns="45700" rIns="90000" bIns="45700" anchor="ctr" anchorCtr="0">
              <a:noAutofit/>
            </a:bodyPr>
            <a:lstStyle/>
            <a:p>
              <a:pPr marL="285750" marR="0" lvl="0" indent="-28575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  <a:sym typeface="Arial"/>
                </a:rPr>
                <a:t>코로나 시대를 반영하여 유망한 창업 업종 및 상권 추천   </a:t>
              </a:r>
              <a:endParaRPr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endParaRPr>
            </a:p>
          </p:txBody>
        </p:sp>
        <p:sp>
          <p:nvSpPr>
            <p:cNvPr id="52" name="Google Shape;121;p20">
              <a:extLst>
                <a:ext uri="{FF2B5EF4-FFF2-40B4-BE49-F238E27FC236}">
                  <a16:creationId xmlns:a16="http://schemas.microsoft.com/office/drawing/2014/main" id="{A4F66242-7F82-4204-B315-BDF64E1484E4}"/>
                </a:ext>
              </a:extLst>
            </p:cNvPr>
            <p:cNvSpPr/>
            <p:nvPr/>
          </p:nvSpPr>
          <p:spPr>
            <a:xfrm>
              <a:off x="1551107" y="7015052"/>
              <a:ext cx="8663415" cy="418531"/>
            </a:xfrm>
            <a:prstGeom prst="rect">
              <a:avLst/>
            </a:prstGeom>
            <a:solidFill>
              <a:srgbClr val="E5B0AE"/>
            </a:solidFill>
            <a:ln w="19050" cap="flat" cmpd="sng">
              <a:noFill/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72000" tIns="72000" rIns="72000" bIns="720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  <a:sym typeface="Trebuchet MS"/>
                </a:rPr>
                <a:t>프로젝트 목표</a:t>
              </a:r>
              <a:endParaRPr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Trebuchet MS"/>
              </a:endParaRPr>
            </a:p>
          </p:txBody>
        </p:sp>
      </p:grp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368DB236-8B9D-41E8-97EC-5F669FA2EE03}"/>
              </a:ext>
            </a:extLst>
          </p:cNvPr>
          <p:cNvSpPr/>
          <p:nvPr/>
        </p:nvSpPr>
        <p:spPr>
          <a:xfrm>
            <a:off x="5725217" y="3185531"/>
            <a:ext cx="741566" cy="470130"/>
          </a:xfrm>
          <a:prstGeom prst="rightArrow">
            <a:avLst/>
          </a:prstGeom>
          <a:solidFill>
            <a:srgbClr val="E5B0AE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3129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49F2DE41-4BA3-45FA-ABD1-9CACB1F9665A}"/>
              </a:ext>
            </a:extLst>
          </p:cNvPr>
          <p:cNvSpPr/>
          <p:nvPr/>
        </p:nvSpPr>
        <p:spPr>
          <a:xfrm>
            <a:off x="240379" y="1266923"/>
            <a:ext cx="11711242" cy="5182790"/>
          </a:xfrm>
          <a:prstGeom prst="rect">
            <a:avLst/>
          </a:prstGeom>
          <a:solidFill>
            <a:srgbClr val="FEFCFC"/>
          </a:solidFill>
          <a:ln w="127000">
            <a:solidFill>
              <a:srgbClr val="F6CA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53AB80D0-7224-469B-95DC-438BD2B22B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D1D7798-26D1-443A-901E-EDE5FADCD9A4}"/>
              </a:ext>
            </a:extLst>
          </p:cNvPr>
          <p:cNvGrpSpPr/>
          <p:nvPr/>
        </p:nvGrpSpPr>
        <p:grpSpPr>
          <a:xfrm>
            <a:off x="-1" y="-428032"/>
            <a:ext cx="3146785" cy="1486501"/>
            <a:chOff x="-1" y="-428032"/>
            <a:chExt cx="3146785" cy="1486501"/>
          </a:xfrm>
        </p:grpSpPr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D78CCEB1-C734-4832-8148-81C7CFEFA55F}"/>
                </a:ext>
              </a:extLst>
            </p:cNvPr>
            <p:cNvSpPr/>
            <p:nvPr/>
          </p:nvSpPr>
          <p:spPr>
            <a:xfrm rot="18300000">
              <a:off x="1892894" y="-195420"/>
              <a:ext cx="1486501" cy="1021278"/>
            </a:xfrm>
            <a:custGeom>
              <a:avLst/>
              <a:gdLst>
                <a:gd name="connsiteX0" fmla="*/ 771394 w 1486501"/>
                <a:gd name="connsiteY0" fmla="*/ 0 h 1021278"/>
                <a:gd name="connsiteX1" fmla="*/ 1486501 w 1486501"/>
                <a:gd name="connsiteY1" fmla="*/ 1021278 h 1021278"/>
                <a:gd name="connsiteX2" fmla="*/ 510639 w 1486501"/>
                <a:gd name="connsiteY2" fmla="*/ 1021278 h 1021278"/>
                <a:gd name="connsiteX3" fmla="*/ 0 w 1486501"/>
                <a:gd name="connsiteY3" fmla="*/ 510639 h 1021278"/>
                <a:gd name="connsiteX4" fmla="*/ 510639 w 1486501"/>
                <a:gd name="connsiteY4" fmla="*/ 0 h 102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501" h="1021278">
                  <a:moveTo>
                    <a:pt x="771394" y="0"/>
                  </a:moveTo>
                  <a:lnTo>
                    <a:pt x="1486501" y="1021278"/>
                  </a:lnTo>
                  <a:lnTo>
                    <a:pt x="510639" y="1021278"/>
                  </a:lnTo>
                  <a:cubicBezTo>
                    <a:pt x="228621" y="1021278"/>
                    <a:pt x="0" y="792657"/>
                    <a:pt x="0" y="510639"/>
                  </a:cubicBezTo>
                  <a:cubicBezTo>
                    <a:pt x="0" y="228621"/>
                    <a:pt x="228621" y="0"/>
                    <a:pt x="510639" y="0"/>
                  </a:cubicBezTo>
                  <a:close/>
                </a:path>
              </a:pathLst>
            </a:custGeom>
            <a:solidFill>
              <a:srgbClr val="F6CA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807E40F0-BCA0-4554-A1F5-E36B00C77DA3}"/>
                </a:ext>
              </a:extLst>
            </p:cNvPr>
            <p:cNvSpPr/>
            <p:nvPr/>
          </p:nvSpPr>
          <p:spPr>
            <a:xfrm rot="18000000">
              <a:off x="1757334" y="-195420"/>
              <a:ext cx="1311253" cy="1021278"/>
            </a:xfrm>
            <a:custGeom>
              <a:avLst/>
              <a:gdLst>
                <a:gd name="connsiteX0" fmla="*/ 721618 w 1311253"/>
                <a:gd name="connsiteY0" fmla="*/ 0 h 1021278"/>
                <a:gd name="connsiteX1" fmla="*/ 1311253 w 1311253"/>
                <a:gd name="connsiteY1" fmla="*/ 1021278 h 1021278"/>
                <a:gd name="connsiteX2" fmla="*/ 319037 w 1311253"/>
                <a:gd name="connsiteY2" fmla="*/ 1021278 h 1021278"/>
                <a:gd name="connsiteX3" fmla="*/ 0 w 1311253"/>
                <a:gd name="connsiteY3" fmla="*/ 702241 h 1021278"/>
                <a:gd name="connsiteX4" fmla="*/ 0 w 1311253"/>
                <a:gd name="connsiteY4" fmla="*/ 319037 h 1021278"/>
                <a:gd name="connsiteX5" fmla="*/ 319037 w 1311253"/>
                <a:gd name="connsiteY5" fmla="*/ 0 h 102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1253" h="1021278">
                  <a:moveTo>
                    <a:pt x="721618" y="0"/>
                  </a:moveTo>
                  <a:lnTo>
                    <a:pt x="1311253" y="1021278"/>
                  </a:lnTo>
                  <a:lnTo>
                    <a:pt x="319037" y="1021278"/>
                  </a:lnTo>
                  <a:cubicBezTo>
                    <a:pt x="142838" y="1021278"/>
                    <a:pt x="0" y="878440"/>
                    <a:pt x="0" y="702241"/>
                  </a:cubicBezTo>
                  <a:lnTo>
                    <a:pt x="0" y="319037"/>
                  </a:lnTo>
                  <a:cubicBezTo>
                    <a:pt x="0" y="142838"/>
                    <a:pt x="142838" y="0"/>
                    <a:pt x="319037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CE424171-2481-483D-B564-5F374D99FFB4}"/>
                </a:ext>
              </a:extLst>
            </p:cNvPr>
            <p:cNvSpPr/>
            <p:nvPr/>
          </p:nvSpPr>
          <p:spPr>
            <a:xfrm>
              <a:off x="-1" y="0"/>
              <a:ext cx="2509935" cy="102127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rtlCol="0" anchor="ctr"/>
            <a:lstStyle/>
            <a:p>
              <a:pPr lvl="1"/>
              <a:r>
                <a:rPr lang="ko-KR" altLang="en-US" sz="2800" b="1" dirty="0">
                  <a:solidFill>
                    <a:prstClr val="white"/>
                  </a:solidFill>
                  <a:latin typeface="스웨거 TTF" panose="020B0600000101010101" pitchFamily="50" charset="-127"/>
                  <a:ea typeface="스웨거 TTF" panose="020B0600000101010101" pitchFamily="50" charset="-127"/>
                </a:rPr>
                <a:t>프로젝트 구축 범위</a:t>
              </a:r>
            </a:p>
          </p:txBody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F0988F26-745F-4412-9823-CE06956799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715" y="348818"/>
              <a:ext cx="224411" cy="29615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D8E4C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80" name="Google Shape;140;p21">
            <a:extLst>
              <a:ext uri="{FF2B5EF4-FFF2-40B4-BE49-F238E27FC236}">
                <a16:creationId xmlns:a16="http://schemas.microsoft.com/office/drawing/2014/main" id="{8EE76E16-E41F-4FFA-8843-DFEA19B3F5DE}"/>
              </a:ext>
            </a:extLst>
          </p:cNvPr>
          <p:cNvSpPr/>
          <p:nvPr/>
        </p:nvSpPr>
        <p:spPr>
          <a:xfrm>
            <a:off x="625146" y="2073189"/>
            <a:ext cx="1832148" cy="946593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서울 </a:t>
            </a:r>
            <a:r>
              <a:rPr lang="ko-KR" alt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열린데이터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광장</a:t>
            </a:r>
            <a:r>
              <a:rPr 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       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https://data.seoul.go.kr/dataList/OA-15572/A/1/datasetView.do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Arial"/>
            </a:endParaRPr>
          </a:p>
        </p:txBody>
      </p:sp>
      <p:sp>
        <p:nvSpPr>
          <p:cNvPr id="81" name="Google Shape;141;p21">
            <a:extLst>
              <a:ext uri="{FF2B5EF4-FFF2-40B4-BE49-F238E27FC236}">
                <a16:creationId xmlns:a16="http://schemas.microsoft.com/office/drawing/2014/main" id="{2FD82A8F-CB72-44E9-964C-1D0AC2F40114}"/>
              </a:ext>
            </a:extLst>
          </p:cNvPr>
          <p:cNvSpPr/>
          <p:nvPr/>
        </p:nvSpPr>
        <p:spPr>
          <a:xfrm>
            <a:off x="2656950" y="2171538"/>
            <a:ext cx="1566879" cy="749894"/>
          </a:xfrm>
          <a:prstGeom prst="rect">
            <a:avLst/>
          </a:prstGeom>
          <a:solidFill>
            <a:srgbClr val="F9DFDF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>
            <a:outerShdw blurRad="57150" dist="19050" dir="5400000" algn="ctr" rotWithShape="0">
              <a:srgbClr val="000000">
                <a:alpha val="6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서울시 상권분석 서비스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(1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</a:t>
            </a:r>
            <a:r>
              <a:rPr 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만건</a:t>
            </a:r>
            <a:r>
              <a:rPr 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2" name="Google Shape;142;p21">
            <a:extLst>
              <a:ext uri="{FF2B5EF4-FFF2-40B4-BE49-F238E27FC236}">
                <a16:creationId xmlns:a16="http://schemas.microsoft.com/office/drawing/2014/main" id="{5C1F9D7F-7FD2-4306-A16A-BF0F6042825A}"/>
              </a:ext>
            </a:extLst>
          </p:cNvPr>
          <p:cNvSpPr/>
          <p:nvPr/>
        </p:nvSpPr>
        <p:spPr>
          <a:xfrm>
            <a:off x="2656949" y="3113513"/>
            <a:ext cx="1566879" cy="930805"/>
          </a:xfrm>
          <a:prstGeom prst="roundRect">
            <a:avLst>
              <a:gd name="adj" fmla="val 16667"/>
            </a:avLst>
          </a:prstGeom>
          <a:solidFill>
            <a:srgbClr val="E5B0AE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>
            <a:outerShdw blurRad="57150" dist="19050" dir="5400000" algn="ctr" rotWithShape="0">
              <a:srgbClr val="000000">
                <a:alpha val="6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서울 특별시 코로나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19 </a:t>
            </a:r>
            <a:r>
              <a:rPr lang="ko-KR" alt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확진자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발생동향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(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332</a:t>
            </a:r>
            <a:r>
              <a:rPr 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건</a:t>
            </a:r>
            <a:r>
              <a:rPr 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)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Arial"/>
            </a:endParaRPr>
          </a:p>
        </p:txBody>
      </p:sp>
      <p:sp>
        <p:nvSpPr>
          <p:cNvPr id="83" name="Google Shape;144;p21">
            <a:extLst>
              <a:ext uri="{FF2B5EF4-FFF2-40B4-BE49-F238E27FC236}">
                <a16:creationId xmlns:a16="http://schemas.microsoft.com/office/drawing/2014/main" id="{E6D5C2AC-C96C-48EC-BE83-4A25E99A8121}"/>
              </a:ext>
            </a:extLst>
          </p:cNvPr>
          <p:cNvSpPr/>
          <p:nvPr/>
        </p:nvSpPr>
        <p:spPr>
          <a:xfrm>
            <a:off x="2642546" y="4229898"/>
            <a:ext cx="1566879" cy="867815"/>
          </a:xfrm>
          <a:prstGeom prst="roundRect">
            <a:avLst>
              <a:gd name="adj" fmla="val 16667"/>
            </a:avLst>
          </a:prstGeom>
          <a:solidFill>
            <a:srgbClr val="F2A0A6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>
            <a:outerShdw blurRad="57150" dist="19050" dir="5400000" algn="ctr" rotWithShape="0">
              <a:srgbClr val="000000">
                <a:alpha val="6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서울특별시 동대문구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_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코로나 </a:t>
            </a:r>
            <a:r>
              <a:rPr lang="ko-KR" alt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동별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확진자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수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(</a:t>
            </a:r>
            <a:r>
              <a:rPr 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10만건</a:t>
            </a:r>
            <a:r>
              <a:rPr 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)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Arial"/>
            </a:endParaRPr>
          </a:p>
        </p:txBody>
      </p:sp>
      <p:sp>
        <p:nvSpPr>
          <p:cNvPr id="85" name="Google Shape;146;p21">
            <a:extLst>
              <a:ext uri="{FF2B5EF4-FFF2-40B4-BE49-F238E27FC236}">
                <a16:creationId xmlns:a16="http://schemas.microsoft.com/office/drawing/2014/main" id="{601B68B7-B734-42C7-A82A-72D7B5CF04E8}"/>
              </a:ext>
            </a:extLst>
          </p:cNvPr>
          <p:cNvSpPr/>
          <p:nvPr/>
        </p:nvSpPr>
        <p:spPr>
          <a:xfrm>
            <a:off x="5448640" y="2052529"/>
            <a:ext cx="2612686" cy="4198296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bg2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159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dirty="0">
                <a:solidFill>
                  <a:schemeClr val="dk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업종별 매출 관련 데이터</a:t>
            </a:r>
            <a:endParaRPr lang="en-US" altLang="ko-KR" dirty="0">
              <a:solidFill>
                <a:schemeClr val="dk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Arial"/>
            </a:endParaRPr>
          </a:p>
          <a:p>
            <a:pPr marL="285750" indent="-215900" algn="ctr">
              <a:buClr>
                <a:schemeClr val="dk1"/>
              </a:buClr>
              <a:buSzPts val="1100"/>
            </a:pPr>
            <a:r>
              <a:rPr lang="en-US" altLang="ko-KR" sz="1400" dirty="0">
                <a:solidFill>
                  <a:schemeClr val="dk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https://data.seoul.go.kr</a:t>
            </a:r>
            <a:endParaRPr lang="ko-KR" altLang="en-US" sz="14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285750" marR="0" lvl="0" indent="-2159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dk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Arial"/>
            </a:endParaRPr>
          </a:p>
          <a:p>
            <a:pPr marL="285750" marR="0" lvl="0" indent="-2159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ko-KR" dirty="0">
              <a:solidFill>
                <a:schemeClr val="dk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285750" marR="0" lvl="0" indent="-2159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dirty="0">
                <a:solidFill>
                  <a:schemeClr val="dk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지역구별 </a:t>
            </a:r>
            <a:r>
              <a:rPr lang="ko-KR" altLang="en-US" dirty="0" err="1">
                <a:solidFill>
                  <a:schemeClr val="dk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확진자</a:t>
            </a:r>
            <a:r>
              <a:rPr lang="ko-KR" altLang="en-US" dirty="0">
                <a:solidFill>
                  <a:schemeClr val="dk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수 관련 데이터</a:t>
            </a:r>
            <a:endParaRPr lang="en-US" altLang="ko-KR" dirty="0">
              <a:solidFill>
                <a:schemeClr val="dk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285750" indent="-215900" algn="ctr">
              <a:buClr>
                <a:schemeClr val="dk1"/>
              </a:buClr>
              <a:buSzPts val="1100"/>
            </a:pPr>
            <a:r>
              <a:rPr lang="en-US" altLang="ko-KR" sz="1400" b="1" u="sng" dirty="0">
                <a:solidFill>
                  <a:schemeClr val="hlin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hlinkClick r:id="rId3"/>
              </a:rPr>
              <a:t>https://www.data.go.kr/</a:t>
            </a:r>
            <a:endParaRPr lang="en-US" altLang="ko-KR" sz="1400" b="1" u="sng" dirty="0">
              <a:solidFill>
                <a:schemeClr val="hlink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285750" indent="-215900" algn="ctr">
              <a:buClr>
                <a:schemeClr val="dk1"/>
              </a:buClr>
              <a:buSzPts val="1100"/>
            </a:pPr>
            <a:endParaRPr lang="en-US" altLang="ko-KR" b="1" u="sng" dirty="0">
              <a:solidFill>
                <a:schemeClr val="hlink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285750" indent="-215900" algn="ctr">
              <a:buClr>
                <a:schemeClr val="dk1"/>
              </a:buClr>
              <a:buSzPts val="1100"/>
            </a:pPr>
            <a:endParaRPr lang="ko-KR" altLang="en-US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285750" marR="0" lvl="0" indent="-2159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Arial"/>
            </a:endParaRPr>
          </a:p>
        </p:txBody>
      </p:sp>
      <p:cxnSp>
        <p:nvCxnSpPr>
          <p:cNvPr id="86" name="Google Shape;148;p21">
            <a:extLst>
              <a:ext uri="{FF2B5EF4-FFF2-40B4-BE49-F238E27FC236}">
                <a16:creationId xmlns:a16="http://schemas.microsoft.com/office/drawing/2014/main" id="{AD561F60-2D42-4FE2-93F0-DA850DDF8C01}"/>
              </a:ext>
            </a:extLst>
          </p:cNvPr>
          <p:cNvCxnSpPr>
            <a:cxnSpLocks/>
          </p:cNvCxnSpPr>
          <p:nvPr/>
        </p:nvCxnSpPr>
        <p:spPr>
          <a:xfrm>
            <a:off x="5742059" y="1936065"/>
            <a:ext cx="1972438" cy="0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dash"/>
            <a:miter lim="800000"/>
            <a:headEnd type="none" w="sm" len="sm"/>
            <a:tailEnd type="none" w="sm" len="sm"/>
          </a:ln>
        </p:spPr>
      </p:cxnSp>
      <p:sp>
        <p:nvSpPr>
          <p:cNvPr id="87" name="Google Shape;150;p21">
            <a:extLst>
              <a:ext uri="{FF2B5EF4-FFF2-40B4-BE49-F238E27FC236}">
                <a16:creationId xmlns:a16="http://schemas.microsoft.com/office/drawing/2014/main" id="{F67B963D-33C1-4528-B3D2-BF438ADDC50D}"/>
              </a:ext>
            </a:extLst>
          </p:cNvPr>
          <p:cNvSpPr/>
          <p:nvPr/>
        </p:nvSpPr>
        <p:spPr>
          <a:xfrm>
            <a:off x="800121" y="5380979"/>
            <a:ext cx="3431200" cy="33885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마스터 데이터</a:t>
            </a:r>
            <a:endParaRPr sz="120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Arial"/>
            </a:endParaRPr>
          </a:p>
        </p:txBody>
      </p:sp>
      <p:sp>
        <p:nvSpPr>
          <p:cNvPr id="88" name="Google Shape;151;p21">
            <a:extLst>
              <a:ext uri="{FF2B5EF4-FFF2-40B4-BE49-F238E27FC236}">
                <a16:creationId xmlns:a16="http://schemas.microsoft.com/office/drawing/2014/main" id="{03D44D9F-360C-447E-855B-60540FE7E3EB}"/>
              </a:ext>
            </a:extLst>
          </p:cNvPr>
          <p:cNvSpPr/>
          <p:nvPr/>
        </p:nvSpPr>
        <p:spPr>
          <a:xfrm>
            <a:off x="800121" y="5917582"/>
            <a:ext cx="3431200" cy="33885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연관데이터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Arial"/>
            </a:endParaRPr>
          </a:p>
        </p:txBody>
      </p:sp>
      <p:sp>
        <p:nvSpPr>
          <p:cNvPr id="90" name="Google Shape;153;p21">
            <a:extLst>
              <a:ext uri="{FF2B5EF4-FFF2-40B4-BE49-F238E27FC236}">
                <a16:creationId xmlns:a16="http://schemas.microsoft.com/office/drawing/2014/main" id="{9CA6C5BF-FE7E-45F6-AD4D-18CF3B4A6FD7}"/>
              </a:ext>
            </a:extLst>
          </p:cNvPr>
          <p:cNvSpPr/>
          <p:nvPr/>
        </p:nvSpPr>
        <p:spPr>
          <a:xfrm>
            <a:off x="9031049" y="1468202"/>
            <a:ext cx="2453081" cy="48390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18000" tIns="45700" rIns="18000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>
                <a:solidFill>
                  <a:schemeClr val="lt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Trebuchet MS"/>
                <a:sym typeface="Trebuchet MS"/>
              </a:rPr>
              <a:t>기대 효과</a:t>
            </a:r>
            <a:endParaRPr sz="20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92" name="Google Shape;155;p21">
            <a:extLst>
              <a:ext uri="{FF2B5EF4-FFF2-40B4-BE49-F238E27FC236}">
                <a16:creationId xmlns:a16="http://schemas.microsoft.com/office/drawing/2014/main" id="{583D7003-6468-4EFF-A427-21DDB6AED891}"/>
              </a:ext>
            </a:extLst>
          </p:cNvPr>
          <p:cNvSpPr/>
          <p:nvPr/>
        </p:nvSpPr>
        <p:spPr>
          <a:xfrm>
            <a:off x="9031048" y="2058141"/>
            <a:ext cx="2612685" cy="4198295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bg2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72000" tIns="72000" rIns="72000" bIns="72000" anchor="ctr" anchorCtr="0">
            <a:noAutofit/>
          </a:bodyPr>
          <a:lstStyle/>
          <a:p>
            <a:pPr marR="0" lvl="0" algn="ctr" rtl="0">
              <a:spcBef>
                <a:spcPts val="0"/>
              </a:spcBef>
              <a:spcAft>
                <a:spcPts val="0"/>
              </a:spcAft>
              <a:buClr>
                <a:srgbClr val="1F497D"/>
              </a:buClr>
              <a:buSzPts val="1200"/>
            </a:pPr>
            <a:r>
              <a:rPr lang="en-US" altLang="ko-KR" dirty="0">
                <a:solidFill>
                  <a:schemeClr val="dk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1) </a:t>
            </a:r>
            <a:r>
              <a:rPr lang="ko-KR" altLang="en-US" dirty="0">
                <a:solidFill>
                  <a:schemeClr val="dk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포스트코로나 시기 유망한 업종 파악 가능</a:t>
            </a:r>
            <a:endParaRPr lang="en-US" altLang="ko-KR" dirty="0">
              <a:solidFill>
                <a:schemeClr val="dk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342900" marR="0" lvl="0" indent="-342900" algn="ctr" rtl="0">
              <a:spcBef>
                <a:spcPts val="0"/>
              </a:spcBef>
              <a:spcAft>
                <a:spcPts val="0"/>
              </a:spcAft>
              <a:buClr>
                <a:srgbClr val="1F497D"/>
              </a:buClr>
              <a:buSzPts val="1200"/>
              <a:buFont typeface="+mj-ea"/>
              <a:buAutoNum type="circleNumDbPlain"/>
            </a:pPr>
            <a:endParaRPr dirty="0">
              <a:solidFill>
                <a:schemeClr val="dk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Arial"/>
            </a:endParaRPr>
          </a:p>
          <a:p>
            <a:pPr marR="0" lvl="0" algn="ctr" rtl="0">
              <a:spcBef>
                <a:spcPts val="600"/>
              </a:spcBef>
              <a:spcAft>
                <a:spcPts val="0"/>
              </a:spcAft>
              <a:buClr>
                <a:srgbClr val="1F497D"/>
              </a:buClr>
              <a:buSzPts val="1200"/>
            </a:pPr>
            <a:r>
              <a:rPr lang="en-US" altLang="ko-KR" dirty="0">
                <a:solidFill>
                  <a:schemeClr val="dk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2) </a:t>
            </a:r>
            <a:r>
              <a:rPr lang="ko-KR" altLang="en-US" dirty="0">
                <a:solidFill>
                  <a:schemeClr val="dk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세대별 소비트렌드를 파악해 맞춤형 서비스 제공 가능</a:t>
            </a:r>
            <a:endParaRPr lang="en-US" altLang="ko-KR" dirty="0">
              <a:solidFill>
                <a:schemeClr val="dk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342900" lvl="0" indent="-342900" algn="ctr">
              <a:buClr>
                <a:srgbClr val="1F497D"/>
              </a:buClr>
              <a:buSzPts val="1200"/>
              <a:buFont typeface="+mj-ea"/>
              <a:buAutoNum type="circleNumDbPlain"/>
            </a:pPr>
            <a:endParaRPr lang="ko-KR" altLang="en-US" dirty="0">
              <a:solidFill>
                <a:schemeClr val="dk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>
              <a:spcBef>
                <a:spcPts val="600"/>
              </a:spcBef>
              <a:buClr>
                <a:srgbClr val="1F497D"/>
              </a:buClr>
              <a:buSzPts val="1200"/>
            </a:pPr>
            <a:r>
              <a:rPr lang="en-US" altLang="ko-KR" dirty="0">
                <a:solidFill>
                  <a:schemeClr val="dk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3) </a:t>
            </a:r>
            <a:r>
              <a:rPr lang="ko-KR" altLang="en-US" dirty="0">
                <a:solidFill>
                  <a:schemeClr val="dk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소비경향 파악으로 최적의 마케팅 전략 수립 가능</a:t>
            </a:r>
          </a:p>
        </p:txBody>
      </p:sp>
      <p:sp>
        <p:nvSpPr>
          <p:cNvPr id="93" name="Google Shape;156;p21">
            <a:extLst>
              <a:ext uri="{FF2B5EF4-FFF2-40B4-BE49-F238E27FC236}">
                <a16:creationId xmlns:a16="http://schemas.microsoft.com/office/drawing/2014/main" id="{DA7FBD91-BCCD-4E91-9313-AA7BF29A4C8C}"/>
              </a:ext>
            </a:extLst>
          </p:cNvPr>
          <p:cNvSpPr/>
          <p:nvPr/>
        </p:nvSpPr>
        <p:spPr>
          <a:xfrm>
            <a:off x="625146" y="4193906"/>
            <a:ext cx="1832148" cy="1001493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공공 데이터 포털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lvl="0" algn="ctr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https://www.data.go.kr/data/15061747/fileData.do#tab-layer-openapi</a:t>
            </a:r>
            <a:r>
              <a:rPr 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   </a:t>
            </a:r>
            <a:endParaRPr sz="1000" u="sng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4" name="Google Shape;157;p21">
            <a:extLst>
              <a:ext uri="{FF2B5EF4-FFF2-40B4-BE49-F238E27FC236}">
                <a16:creationId xmlns:a16="http://schemas.microsoft.com/office/drawing/2014/main" id="{A8A7FD7D-9839-46B3-BA9C-0B07F05D5E97}"/>
              </a:ext>
            </a:extLst>
          </p:cNvPr>
          <p:cNvSpPr/>
          <p:nvPr/>
        </p:nvSpPr>
        <p:spPr>
          <a:xfrm>
            <a:off x="625146" y="3124678"/>
            <a:ext cx="1832148" cy="94876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서울 </a:t>
            </a:r>
            <a:r>
              <a:rPr lang="ko-KR" alt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열린데이터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광장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lvl="0" algn="ctr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https://data.seoul.go.kr/dataList/OA-20461/S/1/datasetView.do</a:t>
            </a:r>
            <a:endParaRPr sz="1050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8" name="Google Shape;153;p21">
            <a:extLst>
              <a:ext uri="{FF2B5EF4-FFF2-40B4-BE49-F238E27FC236}">
                <a16:creationId xmlns:a16="http://schemas.microsoft.com/office/drawing/2014/main" id="{6773769D-B361-4DFD-8F11-1456AC97B53C}"/>
              </a:ext>
            </a:extLst>
          </p:cNvPr>
          <p:cNvSpPr/>
          <p:nvPr/>
        </p:nvSpPr>
        <p:spPr>
          <a:xfrm>
            <a:off x="5438415" y="1462590"/>
            <a:ext cx="2612686" cy="48390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18000" tIns="45700" rIns="18000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solidFill>
                  <a:schemeClr val="lt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Trebuchet MS"/>
                <a:sym typeface="Trebuchet MS"/>
              </a:rPr>
              <a:t>구축 범위</a:t>
            </a:r>
            <a:endParaRPr sz="20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99" name="Google Shape;153;p21">
            <a:extLst>
              <a:ext uri="{FF2B5EF4-FFF2-40B4-BE49-F238E27FC236}">
                <a16:creationId xmlns:a16="http://schemas.microsoft.com/office/drawing/2014/main" id="{212FEEDC-F340-48A7-AD54-0101307CC613}"/>
              </a:ext>
            </a:extLst>
          </p:cNvPr>
          <p:cNvSpPr/>
          <p:nvPr/>
        </p:nvSpPr>
        <p:spPr>
          <a:xfrm>
            <a:off x="1416006" y="1462590"/>
            <a:ext cx="2453081" cy="48390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18000" tIns="45700" rIns="18000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lt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Trebuchet MS"/>
                <a:sym typeface="Trebuchet MS"/>
              </a:rPr>
              <a:t>소스 데이터</a:t>
            </a:r>
            <a:endParaRPr sz="20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B08597BE-A264-4CF6-9CEB-7B904F2B2F06}"/>
              </a:ext>
            </a:extLst>
          </p:cNvPr>
          <p:cNvSpPr/>
          <p:nvPr/>
        </p:nvSpPr>
        <p:spPr>
          <a:xfrm>
            <a:off x="4515659" y="3578916"/>
            <a:ext cx="692638" cy="494522"/>
          </a:xfrm>
          <a:prstGeom prst="rightArrow">
            <a:avLst/>
          </a:prstGeom>
          <a:solidFill>
            <a:srgbClr val="E5B0A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화살표: 오른쪽 99">
            <a:extLst>
              <a:ext uri="{FF2B5EF4-FFF2-40B4-BE49-F238E27FC236}">
                <a16:creationId xmlns:a16="http://schemas.microsoft.com/office/drawing/2014/main" id="{79BA498F-79C5-464A-9FC4-9575AA4D594F}"/>
              </a:ext>
            </a:extLst>
          </p:cNvPr>
          <p:cNvSpPr/>
          <p:nvPr/>
        </p:nvSpPr>
        <p:spPr>
          <a:xfrm>
            <a:off x="8199643" y="3611057"/>
            <a:ext cx="692638" cy="494522"/>
          </a:xfrm>
          <a:prstGeom prst="rightArrow">
            <a:avLst/>
          </a:prstGeom>
          <a:solidFill>
            <a:srgbClr val="E5B0A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4AED8502-26A5-43F8-B5B0-D684CDD08B2E}"/>
              </a:ext>
            </a:extLst>
          </p:cNvPr>
          <p:cNvSpPr/>
          <p:nvPr/>
        </p:nvSpPr>
        <p:spPr>
          <a:xfrm>
            <a:off x="2920756" y="176617"/>
            <a:ext cx="9235744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3200" kern="0" dirty="0">
                <a:solidFill>
                  <a:schemeClr val="bg2">
                    <a:lumMod val="50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조선일보명조" panose="02030304000000000000" pitchFamily="18" charset="-127"/>
              </a:rPr>
              <a:t>프로젝트명</a:t>
            </a:r>
            <a:r>
              <a:rPr lang="en-US" altLang="ko-KR" sz="3200" kern="0" dirty="0">
                <a:solidFill>
                  <a:schemeClr val="bg2">
                    <a:lumMod val="50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조선일보명조" panose="02030304000000000000" pitchFamily="18" charset="-127"/>
              </a:rPr>
              <a:t>: </a:t>
            </a:r>
            <a:r>
              <a:rPr lang="ko-KR" altLang="en-US" sz="3200" kern="0" dirty="0">
                <a:solidFill>
                  <a:srgbClr val="E26C6C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조선일보명조" panose="02030304000000000000" pitchFamily="18" charset="-127"/>
              </a:rPr>
              <a:t>서울특별시 업종</a:t>
            </a:r>
            <a:r>
              <a:rPr lang="en-US" altLang="ko-KR" sz="3200" kern="0" dirty="0">
                <a:solidFill>
                  <a:srgbClr val="E26C6C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조선일보명조" panose="02030304000000000000" pitchFamily="18" charset="-127"/>
              </a:rPr>
              <a:t>·</a:t>
            </a:r>
            <a:r>
              <a:rPr lang="ko-KR" altLang="en-US" sz="3200" kern="0" dirty="0" err="1">
                <a:solidFill>
                  <a:srgbClr val="E26C6C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조선일보명조" panose="02030304000000000000" pitchFamily="18" charset="-127"/>
              </a:rPr>
              <a:t>상권별</a:t>
            </a:r>
            <a:r>
              <a:rPr lang="ko-KR" altLang="en-US" sz="3200" kern="0" dirty="0">
                <a:solidFill>
                  <a:srgbClr val="E26C6C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조선일보명조" panose="02030304000000000000" pitchFamily="18" charset="-127"/>
              </a:rPr>
              <a:t> 매출 분석</a:t>
            </a:r>
          </a:p>
          <a:p>
            <a:pPr algn="ctr" latinLnBrk="0">
              <a:lnSpc>
                <a:spcPct val="150000"/>
              </a:lnSpc>
              <a:defRPr/>
            </a:pPr>
            <a:endParaRPr lang="ko-KR" altLang="en-US" sz="3200" kern="0" dirty="0">
              <a:solidFill>
                <a:schemeClr val="bg2">
                  <a:lumMod val="50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6574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9FD0BF5C-F287-42BD-9E92-A7795C89C6F8}"/>
              </a:ext>
            </a:extLst>
          </p:cNvPr>
          <p:cNvSpPr/>
          <p:nvPr/>
        </p:nvSpPr>
        <p:spPr>
          <a:xfrm>
            <a:off x="240379" y="1266923"/>
            <a:ext cx="11711242" cy="5182790"/>
          </a:xfrm>
          <a:prstGeom prst="rect">
            <a:avLst/>
          </a:prstGeom>
          <a:solidFill>
            <a:srgbClr val="FEFCFC"/>
          </a:solidFill>
          <a:ln w="127000">
            <a:solidFill>
              <a:srgbClr val="F6CA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53AB80D0-7224-469B-95DC-438BD2B22B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D1D7798-26D1-443A-901E-EDE5FADCD9A4}"/>
              </a:ext>
            </a:extLst>
          </p:cNvPr>
          <p:cNvGrpSpPr/>
          <p:nvPr/>
        </p:nvGrpSpPr>
        <p:grpSpPr>
          <a:xfrm>
            <a:off x="0" y="-427307"/>
            <a:ext cx="2854293" cy="1486501"/>
            <a:chOff x="0" y="-427307"/>
            <a:chExt cx="2854293" cy="1486501"/>
          </a:xfrm>
        </p:grpSpPr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D78CCEB1-C734-4832-8148-81C7CFEFA55F}"/>
                </a:ext>
              </a:extLst>
            </p:cNvPr>
            <p:cNvSpPr/>
            <p:nvPr/>
          </p:nvSpPr>
          <p:spPr>
            <a:xfrm rot="18300000">
              <a:off x="1600403" y="-194695"/>
              <a:ext cx="1486501" cy="1021278"/>
            </a:xfrm>
            <a:custGeom>
              <a:avLst/>
              <a:gdLst>
                <a:gd name="connsiteX0" fmla="*/ 771394 w 1486501"/>
                <a:gd name="connsiteY0" fmla="*/ 0 h 1021278"/>
                <a:gd name="connsiteX1" fmla="*/ 1486501 w 1486501"/>
                <a:gd name="connsiteY1" fmla="*/ 1021278 h 1021278"/>
                <a:gd name="connsiteX2" fmla="*/ 510639 w 1486501"/>
                <a:gd name="connsiteY2" fmla="*/ 1021278 h 1021278"/>
                <a:gd name="connsiteX3" fmla="*/ 0 w 1486501"/>
                <a:gd name="connsiteY3" fmla="*/ 510639 h 1021278"/>
                <a:gd name="connsiteX4" fmla="*/ 510639 w 1486501"/>
                <a:gd name="connsiteY4" fmla="*/ 0 h 102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501" h="1021278">
                  <a:moveTo>
                    <a:pt x="771394" y="0"/>
                  </a:moveTo>
                  <a:lnTo>
                    <a:pt x="1486501" y="1021278"/>
                  </a:lnTo>
                  <a:lnTo>
                    <a:pt x="510639" y="1021278"/>
                  </a:lnTo>
                  <a:cubicBezTo>
                    <a:pt x="228621" y="1021278"/>
                    <a:pt x="0" y="792657"/>
                    <a:pt x="0" y="510639"/>
                  </a:cubicBezTo>
                  <a:cubicBezTo>
                    <a:pt x="0" y="228621"/>
                    <a:pt x="228621" y="0"/>
                    <a:pt x="510639" y="0"/>
                  </a:cubicBezTo>
                  <a:close/>
                </a:path>
              </a:pathLst>
            </a:custGeom>
            <a:solidFill>
              <a:srgbClr val="F6CA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807E40F0-BCA0-4554-A1F5-E36B00C77DA3}"/>
                </a:ext>
              </a:extLst>
            </p:cNvPr>
            <p:cNvSpPr/>
            <p:nvPr/>
          </p:nvSpPr>
          <p:spPr>
            <a:xfrm rot="18000000">
              <a:off x="1541194" y="-198169"/>
              <a:ext cx="1311253" cy="1021278"/>
            </a:xfrm>
            <a:custGeom>
              <a:avLst/>
              <a:gdLst>
                <a:gd name="connsiteX0" fmla="*/ 721618 w 1311253"/>
                <a:gd name="connsiteY0" fmla="*/ 0 h 1021278"/>
                <a:gd name="connsiteX1" fmla="*/ 1311253 w 1311253"/>
                <a:gd name="connsiteY1" fmla="*/ 1021278 h 1021278"/>
                <a:gd name="connsiteX2" fmla="*/ 319037 w 1311253"/>
                <a:gd name="connsiteY2" fmla="*/ 1021278 h 1021278"/>
                <a:gd name="connsiteX3" fmla="*/ 0 w 1311253"/>
                <a:gd name="connsiteY3" fmla="*/ 702241 h 1021278"/>
                <a:gd name="connsiteX4" fmla="*/ 0 w 1311253"/>
                <a:gd name="connsiteY4" fmla="*/ 319037 h 1021278"/>
                <a:gd name="connsiteX5" fmla="*/ 319037 w 1311253"/>
                <a:gd name="connsiteY5" fmla="*/ 0 h 102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1253" h="1021278">
                  <a:moveTo>
                    <a:pt x="721618" y="0"/>
                  </a:moveTo>
                  <a:lnTo>
                    <a:pt x="1311253" y="1021278"/>
                  </a:lnTo>
                  <a:lnTo>
                    <a:pt x="319037" y="1021278"/>
                  </a:lnTo>
                  <a:cubicBezTo>
                    <a:pt x="142838" y="1021278"/>
                    <a:pt x="0" y="878440"/>
                    <a:pt x="0" y="702241"/>
                  </a:cubicBezTo>
                  <a:lnTo>
                    <a:pt x="0" y="319037"/>
                  </a:lnTo>
                  <a:cubicBezTo>
                    <a:pt x="0" y="142838"/>
                    <a:pt x="142838" y="0"/>
                    <a:pt x="319037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CE424171-2481-483D-B564-5F374D99FFB4}"/>
                </a:ext>
              </a:extLst>
            </p:cNvPr>
            <p:cNvSpPr/>
            <p:nvPr/>
          </p:nvSpPr>
          <p:spPr>
            <a:xfrm>
              <a:off x="0" y="0"/>
              <a:ext cx="2248678" cy="102127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rtlCol="0" anchor="ctr"/>
            <a:lstStyle/>
            <a:p>
              <a:pPr lvl="1"/>
              <a:r>
                <a:rPr lang="en-US" altLang="ko-KR" sz="3600" b="1" dirty="0">
                  <a:solidFill>
                    <a:prstClr val="white"/>
                  </a:solidFill>
                  <a:latin typeface="스웨거 TTF" panose="020B0600000101010101" pitchFamily="50" charset="-127"/>
                  <a:ea typeface="스웨거 TTF" panose="020B0600000101010101" pitchFamily="50" charset="-127"/>
                </a:rPr>
                <a:t>ERD</a:t>
              </a:r>
              <a:endParaRPr lang="ko-KR" altLang="en-US" sz="3600" b="1" dirty="0">
                <a:solidFill>
                  <a:prstClr val="white"/>
                </a:solidFill>
                <a:latin typeface="스웨거 TTF" panose="020B0600000101010101" pitchFamily="50" charset="-127"/>
                <a:ea typeface="스웨거 TTF" panose="020B0600000101010101" pitchFamily="50" charset="-127"/>
              </a:endParaRPr>
            </a:p>
          </p:txBody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F0988F26-745F-4412-9823-CE06956799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715" y="348818"/>
              <a:ext cx="224411" cy="29615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D8E4C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205AD62-A65A-43D4-A816-1EB096BE265B}"/>
              </a:ext>
            </a:extLst>
          </p:cNvPr>
          <p:cNvSpPr/>
          <p:nvPr/>
        </p:nvSpPr>
        <p:spPr>
          <a:xfrm>
            <a:off x="3449665" y="125918"/>
            <a:ext cx="615710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3200" kern="0" dirty="0">
                <a:solidFill>
                  <a:srgbClr val="E26C6C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조선일보명조" panose="02030304000000000000" pitchFamily="18" charset="-127"/>
              </a:rPr>
              <a:t>코로나</a:t>
            </a:r>
            <a:r>
              <a:rPr lang="ko-KR" altLang="en-US" sz="3200" kern="0" dirty="0">
                <a:solidFill>
                  <a:schemeClr val="bg2">
                    <a:lumMod val="50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조선일보명조" panose="02030304000000000000" pitchFamily="18" charset="-127"/>
              </a:rPr>
              <a:t> </a:t>
            </a:r>
            <a:r>
              <a:rPr lang="en-US" altLang="ko-KR" sz="3200" kern="0" dirty="0">
                <a:solidFill>
                  <a:srgbClr val="E26C6C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조선일보명조" panose="02030304000000000000" pitchFamily="18" charset="-127"/>
              </a:rPr>
              <a:t>+ </a:t>
            </a:r>
            <a:r>
              <a:rPr lang="ko-KR" altLang="en-US" sz="3200" kern="0" dirty="0">
                <a:solidFill>
                  <a:srgbClr val="E26C6C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조선일보명조" panose="02030304000000000000" pitchFamily="18" charset="-127"/>
              </a:rPr>
              <a:t>업종 및 상권 </a:t>
            </a:r>
            <a:r>
              <a:rPr lang="ko-KR" altLang="en-US" sz="3200" kern="0" dirty="0">
                <a:solidFill>
                  <a:schemeClr val="bg2">
                    <a:lumMod val="50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조선일보명조" panose="02030304000000000000" pitchFamily="18" charset="-127"/>
              </a:rPr>
              <a:t>관계 모델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DE5B886-8084-40D2-BFF7-AEEEC154F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9972" y="1348526"/>
            <a:ext cx="8532055" cy="493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763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9DA59565-36BE-465D-9EA6-D416415D9E5E}"/>
              </a:ext>
            </a:extLst>
          </p:cNvPr>
          <p:cNvSpPr/>
          <p:nvPr/>
        </p:nvSpPr>
        <p:spPr>
          <a:xfrm>
            <a:off x="240379" y="1266923"/>
            <a:ext cx="11711242" cy="5182790"/>
          </a:xfrm>
          <a:prstGeom prst="rect">
            <a:avLst/>
          </a:prstGeom>
          <a:solidFill>
            <a:srgbClr val="FEFCFC"/>
          </a:solidFill>
          <a:ln w="127000">
            <a:solidFill>
              <a:srgbClr val="F6CA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53AB80D0-7224-469B-95DC-438BD2B22B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D1D7798-26D1-443A-901E-EDE5FADCD9A4}"/>
              </a:ext>
            </a:extLst>
          </p:cNvPr>
          <p:cNvGrpSpPr/>
          <p:nvPr/>
        </p:nvGrpSpPr>
        <p:grpSpPr>
          <a:xfrm>
            <a:off x="0" y="-427307"/>
            <a:ext cx="2854293" cy="1486501"/>
            <a:chOff x="0" y="-427307"/>
            <a:chExt cx="2854293" cy="1486501"/>
          </a:xfrm>
        </p:grpSpPr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D78CCEB1-C734-4832-8148-81C7CFEFA55F}"/>
                </a:ext>
              </a:extLst>
            </p:cNvPr>
            <p:cNvSpPr/>
            <p:nvPr/>
          </p:nvSpPr>
          <p:spPr>
            <a:xfrm rot="18300000">
              <a:off x="1600403" y="-194695"/>
              <a:ext cx="1486501" cy="1021278"/>
            </a:xfrm>
            <a:custGeom>
              <a:avLst/>
              <a:gdLst>
                <a:gd name="connsiteX0" fmla="*/ 771394 w 1486501"/>
                <a:gd name="connsiteY0" fmla="*/ 0 h 1021278"/>
                <a:gd name="connsiteX1" fmla="*/ 1486501 w 1486501"/>
                <a:gd name="connsiteY1" fmla="*/ 1021278 h 1021278"/>
                <a:gd name="connsiteX2" fmla="*/ 510639 w 1486501"/>
                <a:gd name="connsiteY2" fmla="*/ 1021278 h 1021278"/>
                <a:gd name="connsiteX3" fmla="*/ 0 w 1486501"/>
                <a:gd name="connsiteY3" fmla="*/ 510639 h 1021278"/>
                <a:gd name="connsiteX4" fmla="*/ 510639 w 1486501"/>
                <a:gd name="connsiteY4" fmla="*/ 0 h 102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501" h="1021278">
                  <a:moveTo>
                    <a:pt x="771394" y="0"/>
                  </a:moveTo>
                  <a:lnTo>
                    <a:pt x="1486501" y="1021278"/>
                  </a:lnTo>
                  <a:lnTo>
                    <a:pt x="510639" y="1021278"/>
                  </a:lnTo>
                  <a:cubicBezTo>
                    <a:pt x="228621" y="1021278"/>
                    <a:pt x="0" y="792657"/>
                    <a:pt x="0" y="510639"/>
                  </a:cubicBezTo>
                  <a:cubicBezTo>
                    <a:pt x="0" y="228621"/>
                    <a:pt x="228621" y="0"/>
                    <a:pt x="510639" y="0"/>
                  </a:cubicBezTo>
                  <a:close/>
                </a:path>
              </a:pathLst>
            </a:custGeom>
            <a:solidFill>
              <a:srgbClr val="F6CA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807E40F0-BCA0-4554-A1F5-E36B00C77DA3}"/>
                </a:ext>
              </a:extLst>
            </p:cNvPr>
            <p:cNvSpPr/>
            <p:nvPr/>
          </p:nvSpPr>
          <p:spPr>
            <a:xfrm rot="18000000">
              <a:off x="1541194" y="-198169"/>
              <a:ext cx="1311253" cy="1021278"/>
            </a:xfrm>
            <a:custGeom>
              <a:avLst/>
              <a:gdLst>
                <a:gd name="connsiteX0" fmla="*/ 721618 w 1311253"/>
                <a:gd name="connsiteY0" fmla="*/ 0 h 1021278"/>
                <a:gd name="connsiteX1" fmla="*/ 1311253 w 1311253"/>
                <a:gd name="connsiteY1" fmla="*/ 1021278 h 1021278"/>
                <a:gd name="connsiteX2" fmla="*/ 319037 w 1311253"/>
                <a:gd name="connsiteY2" fmla="*/ 1021278 h 1021278"/>
                <a:gd name="connsiteX3" fmla="*/ 0 w 1311253"/>
                <a:gd name="connsiteY3" fmla="*/ 702241 h 1021278"/>
                <a:gd name="connsiteX4" fmla="*/ 0 w 1311253"/>
                <a:gd name="connsiteY4" fmla="*/ 319037 h 1021278"/>
                <a:gd name="connsiteX5" fmla="*/ 319037 w 1311253"/>
                <a:gd name="connsiteY5" fmla="*/ 0 h 102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1253" h="1021278">
                  <a:moveTo>
                    <a:pt x="721618" y="0"/>
                  </a:moveTo>
                  <a:lnTo>
                    <a:pt x="1311253" y="1021278"/>
                  </a:lnTo>
                  <a:lnTo>
                    <a:pt x="319037" y="1021278"/>
                  </a:lnTo>
                  <a:cubicBezTo>
                    <a:pt x="142838" y="1021278"/>
                    <a:pt x="0" y="878440"/>
                    <a:pt x="0" y="702241"/>
                  </a:cubicBezTo>
                  <a:lnTo>
                    <a:pt x="0" y="319037"/>
                  </a:lnTo>
                  <a:cubicBezTo>
                    <a:pt x="0" y="142838"/>
                    <a:pt x="142838" y="0"/>
                    <a:pt x="319037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CE424171-2481-483D-B564-5F374D99FFB4}"/>
                </a:ext>
              </a:extLst>
            </p:cNvPr>
            <p:cNvSpPr/>
            <p:nvPr/>
          </p:nvSpPr>
          <p:spPr>
            <a:xfrm>
              <a:off x="0" y="0"/>
              <a:ext cx="2248678" cy="102127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rtlCol="0" anchor="ctr"/>
            <a:lstStyle/>
            <a:p>
              <a:pPr lvl="1"/>
              <a:r>
                <a:rPr lang="ko-KR" altLang="en-US" sz="3200" b="1" dirty="0">
                  <a:solidFill>
                    <a:prstClr val="white"/>
                  </a:solidFill>
                  <a:latin typeface="스웨거 TTF" panose="020B0600000101010101" pitchFamily="50" charset="-127"/>
                  <a:ea typeface="스웨거 TTF" panose="020B0600000101010101" pitchFamily="50" charset="-127"/>
                </a:rPr>
                <a:t>조직 및 역할</a:t>
              </a:r>
            </a:p>
          </p:txBody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F0988F26-745F-4412-9823-CE06956799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715" y="348818"/>
              <a:ext cx="224411" cy="29615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D8E4C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205AD62-A65A-43D4-A816-1EB096BE265B}"/>
              </a:ext>
            </a:extLst>
          </p:cNvPr>
          <p:cNvSpPr/>
          <p:nvPr/>
        </p:nvSpPr>
        <p:spPr>
          <a:xfrm>
            <a:off x="3422154" y="112172"/>
            <a:ext cx="6157108" cy="854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3600" kern="0" dirty="0">
                <a:solidFill>
                  <a:schemeClr val="bg2">
                    <a:lumMod val="50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조선일보명조" panose="02030304000000000000" pitchFamily="18" charset="-127"/>
              </a:rPr>
              <a:t>프로젝트 </a:t>
            </a:r>
            <a:r>
              <a:rPr lang="ko-KR" altLang="en-US" sz="3600" kern="0" dirty="0">
                <a:solidFill>
                  <a:srgbClr val="E26C6C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조선일보명조" panose="02030304000000000000" pitchFamily="18" charset="-127"/>
              </a:rPr>
              <a:t>조직도 및 역할</a:t>
            </a:r>
          </a:p>
        </p:txBody>
      </p:sp>
      <p:grpSp>
        <p:nvGrpSpPr>
          <p:cNvPr id="13" name="Google Shape;192;p23">
            <a:extLst>
              <a:ext uri="{FF2B5EF4-FFF2-40B4-BE49-F238E27FC236}">
                <a16:creationId xmlns:a16="http://schemas.microsoft.com/office/drawing/2014/main" id="{89509536-9EB3-4744-8DFC-14EECE843315}"/>
              </a:ext>
            </a:extLst>
          </p:cNvPr>
          <p:cNvGrpSpPr/>
          <p:nvPr/>
        </p:nvGrpSpPr>
        <p:grpSpPr>
          <a:xfrm>
            <a:off x="3341789" y="1693280"/>
            <a:ext cx="5508422" cy="4231570"/>
            <a:chOff x="479425" y="2487332"/>
            <a:chExt cx="5888576" cy="2147614"/>
          </a:xfrm>
        </p:grpSpPr>
        <p:grpSp>
          <p:nvGrpSpPr>
            <p:cNvPr id="15" name="Google Shape;193;p23">
              <a:extLst>
                <a:ext uri="{FF2B5EF4-FFF2-40B4-BE49-F238E27FC236}">
                  <a16:creationId xmlns:a16="http://schemas.microsoft.com/office/drawing/2014/main" id="{522CE49A-7089-49DF-B9A1-69E7D43E6430}"/>
                </a:ext>
              </a:extLst>
            </p:cNvPr>
            <p:cNvGrpSpPr/>
            <p:nvPr/>
          </p:nvGrpSpPr>
          <p:grpSpPr>
            <a:xfrm>
              <a:off x="2704422" y="2487332"/>
              <a:ext cx="1671405" cy="747711"/>
              <a:chOff x="3798888" y="2497558"/>
              <a:chExt cx="1671405" cy="747711"/>
            </a:xfrm>
          </p:grpSpPr>
          <p:sp>
            <p:nvSpPr>
              <p:cNvPr id="34" name="Google Shape;194;p23">
                <a:extLst>
                  <a:ext uri="{FF2B5EF4-FFF2-40B4-BE49-F238E27FC236}">
                    <a16:creationId xmlns:a16="http://schemas.microsoft.com/office/drawing/2014/main" id="{0B93CEC1-ABA9-429F-897D-F0497C756C2C}"/>
                  </a:ext>
                </a:extLst>
              </p:cNvPr>
              <p:cNvSpPr/>
              <p:nvPr/>
            </p:nvSpPr>
            <p:spPr>
              <a:xfrm>
                <a:off x="3798888" y="2789238"/>
                <a:ext cx="1670259" cy="456031"/>
              </a:xfrm>
              <a:prstGeom prst="rect">
                <a:avLst/>
              </a:prstGeom>
              <a:noFill/>
              <a:ln w="19050" cap="flat" cmpd="sng">
                <a:solidFill>
                  <a:srgbClr val="BFBFB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lvl="0" algn="ctr"/>
                <a:r>
                  <a:rPr lang="ko-KR" altLang="en-US" sz="14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데이터 정제</a:t>
                </a:r>
                <a:r>
                  <a:rPr lang="en-US" altLang="ko-KR" sz="14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, </a:t>
                </a:r>
                <a:r>
                  <a:rPr lang="ko-KR" altLang="en-US" sz="14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데이터 시각화</a:t>
                </a:r>
                <a:r>
                  <a:rPr lang="en-US" altLang="ko-KR" sz="14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,  </a:t>
                </a:r>
                <a:r>
                  <a:rPr lang="ko-KR" altLang="en-US" sz="14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시스템 구현</a:t>
                </a:r>
                <a:endParaRPr sz="14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35" name="Google Shape;195;p23" descr="강-4단">
                <a:extLst>
                  <a:ext uri="{FF2B5EF4-FFF2-40B4-BE49-F238E27FC236}">
                    <a16:creationId xmlns:a16="http://schemas.microsoft.com/office/drawing/2014/main" id="{6688A055-5CE4-454D-AA95-7CE978505EF5}"/>
                  </a:ext>
                </a:extLst>
              </p:cNvPr>
              <p:cNvSpPr/>
              <p:nvPr/>
            </p:nvSpPr>
            <p:spPr>
              <a:xfrm>
                <a:off x="3798888" y="2497558"/>
                <a:ext cx="1671405" cy="288925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9050" cap="flat" cmpd="sng">
                <a:solidFill>
                  <a:srgbClr val="7F7F7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b="1" dirty="0">
                    <a:solidFill>
                      <a:schemeClr val="bg1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KoPubWorld돋움체 Bold" panose="00000800000000000000" pitchFamily="2" charset="-127"/>
                    <a:sym typeface="Arial"/>
                  </a:rPr>
                  <a:t>변지영</a:t>
                </a:r>
                <a:endParaRPr b="1" dirty="0">
                  <a:solidFill>
                    <a:schemeClr val="bg1"/>
                  </a:solidFill>
                  <a:latin typeface="여기어때 잘난체" panose="020B0600000101010101" pitchFamily="50" charset="-127"/>
                  <a:ea typeface="여기어때 잘난체" panose="020B0600000101010101" pitchFamily="50" charset="-127"/>
                  <a:cs typeface="KoPubWorld돋움체 Bold" panose="00000800000000000000" pitchFamily="2" charset="-127"/>
                </a:endParaRPr>
              </a:p>
            </p:txBody>
          </p:sp>
        </p:grpSp>
        <p:cxnSp>
          <p:nvCxnSpPr>
            <p:cNvPr id="16" name="Google Shape;196;p23">
              <a:extLst>
                <a:ext uri="{FF2B5EF4-FFF2-40B4-BE49-F238E27FC236}">
                  <a16:creationId xmlns:a16="http://schemas.microsoft.com/office/drawing/2014/main" id="{22256AB9-2A7F-4550-A0C3-416B0B81DFD7}"/>
                </a:ext>
              </a:extLst>
            </p:cNvPr>
            <p:cNvCxnSpPr>
              <a:stCxn id="34" idx="2"/>
              <a:endCxn id="29" idx="0"/>
            </p:cNvCxnSpPr>
            <p:nvPr/>
          </p:nvCxnSpPr>
          <p:spPr>
            <a:xfrm rot="-5400000" flipH="1">
              <a:off x="3530251" y="3244343"/>
              <a:ext cx="652200" cy="633600"/>
            </a:xfrm>
            <a:prstGeom prst="bentConnector3">
              <a:avLst>
                <a:gd name="adj1" fmla="val 49999"/>
              </a:avLst>
            </a:prstGeom>
            <a:noFill/>
            <a:ln w="19050" cap="flat" cmpd="sng">
              <a:solidFill>
                <a:srgbClr val="7F7F7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7" name="Google Shape;198;p23">
              <a:extLst>
                <a:ext uri="{FF2B5EF4-FFF2-40B4-BE49-F238E27FC236}">
                  <a16:creationId xmlns:a16="http://schemas.microsoft.com/office/drawing/2014/main" id="{E09FFB80-C7D4-49BB-9E73-21E8E3AB212C}"/>
                </a:ext>
              </a:extLst>
            </p:cNvPr>
            <p:cNvGrpSpPr/>
            <p:nvPr/>
          </p:nvGrpSpPr>
          <p:grpSpPr>
            <a:xfrm>
              <a:off x="479425" y="3887235"/>
              <a:ext cx="5888576" cy="747711"/>
              <a:chOff x="1236843" y="3887235"/>
              <a:chExt cx="6951602" cy="747711"/>
            </a:xfrm>
          </p:grpSpPr>
          <p:grpSp>
            <p:nvGrpSpPr>
              <p:cNvPr id="21" name="Google Shape;199;p23">
                <a:extLst>
                  <a:ext uri="{FF2B5EF4-FFF2-40B4-BE49-F238E27FC236}">
                    <a16:creationId xmlns:a16="http://schemas.microsoft.com/office/drawing/2014/main" id="{2902582F-DE31-4F69-97D5-B37B1B96AC6E}"/>
                  </a:ext>
                </a:extLst>
              </p:cNvPr>
              <p:cNvGrpSpPr/>
              <p:nvPr/>
            </p:nvGrpSpPr>
            <p:grpSpPr>
              <a:xfrm>
                <a:off x="1236843" y="3887235"/>
                <a:ext cx="1671405" cy="747711"/>
                <a:chOff x="3798888" y="2497558"/>
                <a:chExt cx="1671405" cy="747711"/>
              </a:xfrm>
            </p:grpSpPr>
            <p:sp>
              <p:nvSpPr>
                <p:cNvPr id="32" name="Google Shape;200;p23">
                  <a:extLst>
                    <a:ext uri="{FF2B5EF4-FFF2-40B4-BE49-F238E27FC236}">
                      <a16:creationId xmlns:a16="http://schemas.microsoft.com/office/drawing/2014/main" id="{BA286950-5550-4DE3-B4F4-37F8D26F6ECC}"/>
                    </a:ext>
                  </a:extLst>
                </p:cNvPr>
                <p:cNvSpPr/>
                <p:nvPr/>
              </p:nvSpPr>
              <p:spPr>
                <a:xfrm>
                  <a:off x="3798888" y="2789238"/>
                  <a:ext cx="1670259" cy="456031"/>
                </a:xfrm>
                <a:prstGeom prst="rect">
                  <a:avLst/>
                </a:prstGeom>
                <a:noFill/>
                <a:ln w="19050" cap="flat" cmpd="sng">
                  <a:solidFill>
                    <a:srgbClr val="BFBFBF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93663" lvl="0" indent="-37783" algn="ctr">
                    <a:buClr>
                      <a:schemeClr val="dk1"/>
                    </a:buClr>
                    <a:buSzPts val="880"/>
                  </a:pPr>
                  <a:r>
                    <a:rPr lang="ko-KR" altLang="en-US" sz="1400" dirty="0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데이터 수집</a:t>
                  </a:r>
                  <a:r>
                    <a:rPr lang="en-US" altLang="ko-KR" sz="1400" dirty="0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, </a:t>
                  </a:r>
                  <a:r>
                    <a:rPr lang="ko-KR" altLang="en-US" sz="1400" dirty="0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데이터 정제</a:t>
                  </a:r>
                  <a:r>
                    <a:rPr lang="en-US" altLang="ko-KR" sz="1400" dirty="0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, </a:t>
                  </a:r>
                  <a:r>
                    <a:rPr lang="ko-KR" altLang="en-US" sz="1400" dirty="0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요구사항 분석</a:t>
                  </a:r>
                </a:p>
              </p:txBody>
            </p:sp>
            <p:sp>
              <p:nvSpPr>
                <p:cNvPr id="33" name="Google Shape;201;p23" descr="강-4단">
                  <a:extLst>
                    <a:ext uri="{FF2B5EF4-FFF2-40B4-BE49-F238E27FC236}">
                      <a16:creationId xmlns:a16="http://schemas.microsoft.com/office/drawing/2014/main" id="{F072DB18-7165-4E9A-845D-35756FADE290}"/>
                    </a:ext>
                  </a:extLst>
                </p:cNvPr>
                <p:cNvSpPr/>
                <p:nvPr/>
              </p:nvSpPr>
              <p:spPr>
                <a:xfrm>
                  <a:off x="3798888" y="2497558"/>
                  <a:ext cx="1671405" cy="288925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19050" cap="flat" cmpd="sng">
                  <a:solidFill>
                    <a:srgbClr val="7F7F7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-KR" altLang="en-US" b="1" dirty="0">
                      <a:solidFill>
                        <a:schemeClr val="bg1"/>
                      </a:solidFill>
                      <a:latin typeface="여기어때 잘난체" panose="020B0600000101010101" pitchFamily="50" charset="-127"/>
                      <a:ea typeface="여기어때 잘난체" panose="020B0600000101010101" pitchFamily="50" charset="-127"/>
                      <a:cs typeface="KoPubWorld돋움체 Bold" panose="00000800000000000000" pitchFamily="2" charset="-127"/>
                    </a:rPr>
                    <a:t>김형우</a:t>
                  </a:r>
                  <a:r>
                    <a:rPr lang="en-US" altLang="ko-KR" b="1" dirty="0">
                      <a:solidFill>
                        <a:schemeClr val="bg1"/>
                      </a:solidFill>
                      <a:latin typeface="여기어때 잘난체" panose="020B0600000101010101" pitchFamily="50" charset="-127"/>
                      <a:ea typeface="여기어때 잘난체" panose="020B0600000101010101" pitchFamily="50" charset="-127"/>
                      <a:cs typeface="KoPubWorld돋움체 Bold" panose="00000800000000000000" pitchFamily="2" charset="-127"/>
                    </a:rPr>
                    <a:t>	</a:t>
                  </a:r>
                  <a:endParaRPr b="1" dirty="0">
                    <a:solidFill>
                      <a:schemeClr val="bg1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KoPubWorld돋움체 Bold" panose="00000800000000000000" pitchFamily="2" charset="-127"/>
                    <a:sym typeface="Arial"/>
                  </a:endParaRPr>
                </a:p>
              </p:txBody>
            </p:sp>
          </p:grpSp>
          <p:grpSp>
            <p:nvGrpSpPr>
              <p:cNvPr id="22" name="Google Shape;202;p23">
                <a:extLst>
                  <a:ext uri="{FF2B5EF4-FFF2-40B4-BE49-F238E27FC236}">
                    <a16:creationId xmlns:a16="http://schemas.microsoft.com/office/drawing/2014/main" id="{FC373B7F-EB5E-4015-96B9-2EE2BAAF87A1}"/>
                  </a:ext>
                </a:extLst>
              </p:cNvPr>
              <p:cNvGrpSpPr/>
              <p:nvPr/>
            </p:nvGrpSpPr>
            <p:grpSpPr>
              <a:xfrm>
                <a:off x="2963185" y="3887235"/>
                <a:ext cx="1671405" cy="747711"/>
                <a:chOff x="3798888" y="2497558"/>
                <a:chExt cx="1671405" cy="747711"/>
              </a:xfrm>
            </p:grpSpPr>
            <p:sp>
              <p:nvSpPr>
                <p:cNvPr id="30" name="Google Shape;203;p23">
                  <a:extLst>
                    <a:ext uri="{FF2B5EF4-FFF2-40B4-BE49-F238E27FC236}">
                      <a16:creationId xmlns:a16="http://schemas.microsoft.com/office/drawing/2014/main" id="{320ACC02-1A8B-4630-ADA2-BB29277D6F63}"/>
                    </a:ext>
                  </a:extLst>
                </p:cNvPr>
                <p:cNvSpPr/>
                <p:nvPr/>
              </p:nvSpPr>
              <p:spPr>
                <a:xfrm>
                  <a:off x="3798888" y="2789238"/>
                  <a:ext cx="1670259" cy="456031"/>
                </a:xfrm>
                <a:prstGeom prst="rect">
                  <a:avLst/>
                </a:prstGeom>
                <a:noFill/>
                <a:ln w="19050" cap="flat" cmpd="sng">
                  <a:solidFill>
                    <a:srgbClr val="BFBFBF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93663" lvl="0" indent="-37783" algn="ctr">
                    <a:buClr>
                      <a:schemeClr val="dk1"/>
                    </a:buClr>
                    <a:buSzPts val="880"/>
                  </a:pPr>
                  <a:r>
                    <a:rPr lang="ko-KR" altLang="en-US" sz="1400" dirty="0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데이터 수집</a:t>
                  </a:r>
                  <a:r>
                    <a:rPr lang="en-US" altLang="ko-KR" sz="1400" dirty="0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, </a:t>
                  </a:r>
                  <a:r>
                    <a:rPr lang="ko-KR" altLang="en-US" sz="1400" dirty="0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데이터 정제</a:t>
                  </a:r>
                  <a:r>
                    <a:rPr lang="en-US" altLang="ko-KR" sz="1400" dirty="0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, </a:t>
                  </a:r>
                  <a:r>
                    <a:rPr lang="ko-KR" altLang="en-US" sz="1400" dirty="0" err="1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인사이트</a:t>
                  </a:r>
                  <a:r>
                    <a:rPr lang="ko-KR" altLang="en-US" sz="1400" dirty="0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도출</a:t>
                  </a:r>
                </a:p>
              </p:txBody>
            </p:sp>
            <p:sp>
              <p:nvSpPr>
                <p:cNvPr id="31" name="Google Shape;204;p23" descr="강-4단">
                  <a:extLst>
                    <a:ext uri="{FF2B5EF4-FFF2-40B4-BE49-F238E27FC236}">
                      <a16:creationId xmlns:a16="http://schemas.microsoft.com/office/drawing/2014/main" id="{7240B7A7-8DD1-4B17-877C-BCF0BD4A5CE5}"/>
                    </a:ext>
                  </a:extLst>
                </p:cNvPr>
                <p:cNvSpPr/>
                <p:nvPr/>
              </p:nvSpPr>
              <p:spPr>
                <a:xfrm>
                  <a:off x="3798888" y="2497558"/>
                  <a:ext cx="1671405" cy="288925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19050" cap="flat" cmpd="sng">
                  <a:solidFill>
                    <a:srgbClr val="7F7F7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-KR" altLang="en-US" b="1" dirty="0" err="1">
                      <a:solidFill>
                        <a:schemeClr val="bg1"/>
                      </a:solidFill>
                      <a:latin typeface="여기어때 잘난체" panose="020B0600000101010101" pitchFamily="50" charset="-127"/>
                      <a:ea typeface="여기어때 잘난체" panose="020B0600000101010101" pitchFamily="50" charset="-127"/>
                      <a:cs typeface="KoPubWorld돋움체 Bold" panose="00000800000000000000" pitchFamily="2" charset="-127"/>
                    </a:rPr>
                    <a:t>손상우</a:t>
                  </a:r>
                  <a:endParaRPr b="1" dirty="0">
                    <a:solidFill>
                      <a:schemeClr val="bg1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KoPubWorld돋움체 Bold" panose="00000800000000000000" pitchFamily="2" charset="-127"/>
                    <a:sym typeface="Arial"/>
                  </a:endParaRPr>
                </a:p>
              </p:txBody>
            </p:sp>
          </p:grpSp>
          <p:grpSp>
            <p:nvGrpSpPr>
              <p:cNvPr id="23" name="Google Shape;205;p23">
                <a:extLst>
                  <a:ext uri="{FF2B5EF4-FFF2-40B4-BE49-F238E27FC236}">
                    <a16:creationId xmlns:a16="http://schemas.microsoft.com/office/drawing/2014/main" id="{56B8D5BF-4B09-4AD4-B850-6AC3469DDE74}"/>
                  </a:ext>
                </a:extLst>
              </p:cNvPr>
              <p:cNvGrpSpPr/>
              <p:nvPr/>
            </p:nvGrpSpPr>
            <p:grpSpPr>
              <a:xfrm>
                <a:off x="4761631" y="3887235"/>
                <a:ext cx="1671405" cy="747711"/>
                <a:chOff x="3798888" y="2497558"/>
                <a:chExt cx="1671405" cy="747711"/>
              </a:xfrm>
            </p:grpSpPr>
            <p:sp>
              <p:nvSpPr>
                <p:cNvPr id="28" name="Google Shape;206;p23">
                  <a:extLst>
                    <a:ext uri="{FF2B5EF4-FFF2-40B4-BE49-F238E27FC236}">
                      <a16:creationId xmlns:a16="http://schemas.microsoft.com/office/drawing/2014/main" id="{08E718C9-1898-4471-BA59-115BA9A6C6A3}"/>
                    </a:ext>
                  </a:extLst>
                </p:cNvPr>
                <p:cNvSpPr/>
                <p:nvPr/>
              </p:nvSpPr>
              <p:spPr>
                <a:xfrm>
                  <a:off x="3798888" y="2789238"/>
                  <a:ext cx="1670259" cy="456031"/>
                </a:xfrm>
                <a:prstGeom prst="rect">
                  <a:avLst/>
                </a:prstGeom>
                <a:noFill/>
                <a:ln w="19050" cap="flat" cmpd="sng">
                  <a:solidFill>
                    <a:srgbClr val="BFBFBF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93663" lvl="0" indent="-37783" algn="ctr">
                    <a:buClr>
                      <a:schemeClr val="dk1"/>
                    </a:buClr>
                    <a:buSzPts val="880"/>
                  </a:pPr>
                  <a:r>
                    <a:rPr lang="ko-KR" altLang="en-US" sz="1400" dirty="0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요구사항 분석</a:t>
                  </a:r>
                  <a:r>
                    <a:rPr lang="en-US" altLang="ko-KR" sz="1400" dirty="0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,</a:t>
                  </a:r>
                  <a:r>
                    <a:rPr lang="ko-KR" altLang="en-US" sz="1400" dirty="0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데이터 모델링</a:t>
                  </a:r>
                  <a:r>
                    <a:rPr lang="en-US" altLang="ko-KR" sz="1400" dirty="0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,</a:t>
                  </a:r>
                  <a:r>
                    <a:rPr lang="ko-KR" altLang="en-US" sz="1400" dirty="0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</a:t>
                  </a:r>
                  <a:r>
                    <a:rPr lang="ko-KR" altLang="en-US" sz="1400" dirty="0" err="1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인사이트</a:t>
                  </a:r>
                  <a:r>
                    <a:rPr lang="ko-KR" altLang="en-US" sz="1400" dirty="0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도출</a:t>
                  </a:r>
                </a:p>
              </p:txBody>
            </p:sp>
            <p:sp>
              <p:nvSpPr>
                <p:cNvPr id="29" name="Google Shape;197;p23" descr="강-4단">
                  <a:extLst>
                    <a:ext uri="{FF2B5EF4-FFF2-40B4-BE49-F238E27FC236}">
                      <a16:creationId xmlns:a16="http://schemas.microsoft.com/office/drawing/2014/main" id="{63F4291A-E4D1-4139-8D22-23363C0C0449}"/>
                    </a:ext>
                  </a:extLst>
                </p:cNvPr>
                <p:cNvSpPr/>
                <p:nvPr/>
              </p:nvSpPr>
              <p:spPr>
                <a:xfrm>
                  <a:off x="3798888" y="2497558"/>
                  <a:ext cx="1671405" cy="288925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19050" cap="flat" cmpd="sng">
                  <a:solidFill>
                    <a:srgbClr val="7F7F7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-KR" altLang="en-US" b="1" dirty="0" err="1">
                      <a:solidFill>
                        <a:schemeClr val="bg1"/>
                      </a:solidFill>
                      <a:latin typeface="여기어때 잘난체" panose="020B0600000101010101" pitchFamily="50" charset="-127"/>
                      <a:ea typeface="여기어때 잘난체" panose="020B0600000101010101" pitchFamily="50" charset="-127"/>
                      <a:cs typeface="KoPubWorld돋움체 Bold" panose="00000800000000000000" pitchFamily="2" charset="-127"/>
                    </a:rPr>
                    <a:t>이동언</a:t>
                  </a:r>
                  <a:endParaRPr b="1" dirty="0">
                    <a:solidFill>
                      <a:schemeClr val="bg1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KoPubWorld돋움체 Bold" panose="00000800000000000000" pitchFamily="2" charset="-127"/>
                    <a:sym typeface="Arial"/>
                  </a:endParaRPr>
                </a:p>
              </p:txBody>
            </p:sp>
          </p:grpSp>
          <p:grpSp>
            <p:nvGrpSpPr>
              <p:cNvPr id="24" name="Google Shape;207;p23">
                <a:extLst>
                  <a:ext uri="{FF2B5EF4-FFF2-40B4-BE49-F238E27FC236}">
                    <a16:creationId xmlns:a16="http://schemas.microsoft.com/office/drawing/2014/main" id="{DDDEDC52-D961-49D3-8DAC-110AB334056F}"/>
                  </a:ext>
                </a:extLst>
              </p:cNvPr>
              <p:cNvGrpSpPr/>
              <p:nvPr/>
            </p:nvGrpSpPr>
            <p:grpSpPr>
              <a:xfrm>
                <a:off x="6517040" y="3887235"/>
                <a:ext cx="1671405" cy="747711"/>
                <a:chOff x="3798888" y="2497558"/>
                <a:chExt cx="1671405" cy="747711"/>
              </a:xfrm>
            </p:grpSpPr>
            <p:sp>
              <p:nvSpPr>
                <p:cNvPr id="26" name="Google Shape;208;p23">
                  <a:extLst>
                    <a:ext uri="{FF2B5EF4-FFF2-40B4-BE49-F238E27FC236}">
                      <a16:creationId xmlns:a16="http://schemas.microsoft.com/office/drawing/2014/main" id="{998AFFDB-E33A-4922-9584-F1E30A6351BB}"/>
                    </a:ext>
                  </a:extLst>
                </p:cNvPr>
                <p:cNvSpPr/>
                <p:nvPr/>
              </p:nvSpPr>
              <p:spPr>
                <a:xfrm>
                  <a:off x="3798888" y="2789238"/>
                  <a:ext cx="1670259" cy="456031"/>
                </a:xfrm>
                <a:prstGeom prst="rect">
                  <a:avLst/>
                </a:prstGeom>
                <a:noFill/>
                <a:ln w="19050" cap="flat" cmpd="sng">
                  <a:solidFill>
                    <a:srgbClr val="BFBFBF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93663" lvl="0" indent="-37783" algn="ctr">
                    <a:buClr>
                      <a:schemeClr val="dk1"/>
                    </a:buClr>
                    <a:buSzPts val="880"/>
                  </a:pPr>
                  <a:r>
                    <a:rPr lang="ko-KR" altLang="en-US" sz="1400" dirty="0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데이터 모델링</a:t>
                  </a:r>
                  <a:r>
                    <a:rPr lang="en-US" altLang="ko-KR" sz="1400" dirty="0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, </a:t>
                  </a:r>
                  <a:r>
                    <a:rPr lang="ko-KR" altLang="en-US" sz="1400" dirty="0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데이터 분석</a:t>
                  </a:r>
                  <a:r>
                    <a:rPr lang="en-US" altLang="ko-KR" sz="1400" dirty="0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, </a:t>
                  </a:r>
                  <a:r>
                    <a:rPr lang="ko-KR" altLang="en-US" sz="1400" dirty="0"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시스템 구현</a:t>
                  </a:r>
                </a:p>
              </p:txBody>
            </p:sp>
            <p:sp>
              <p:nvSpPr>
                <p:cNvPr id="27" name="Google Shape;209;p23" descr="강-4단">
                  <a:extLst>
                    <a:ext uri="{FF2B5EF4-FFF2-40B4-BE49-F238E27FC236}">
                      <a16:creationId xmlns:a16="http://schemas.microsoft.com/office/drawing/2014/main" id="{1A69C47A-779D-4874-AB13-6EF54A1B7BA4}"/>
                    </a:ext>
                  </a:extLst>
                </p:cNvPr>
                <p:cNvSpPr/>
                <p:nvPr/>
              </p:nvSpPr>
              <p:spPr>
                <a:xfrm>
                  <a:off x="3798888" y="2497558"/>
                  <a:ext cx="1671405" cy="288925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19050" cap="flat" cmpd="sng">
                  <a:solidFill>
                    <a:srgbClr val="7F7F7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-KR" altLang="en-US" b="1" dirty="0">
                      <a:solidFill>
                        <a:schemeClr val="bg1"/>
                      </a:solidFill>
                      <a:latin typeface="여기어때 잘난체" panose="020B0600000101010101" pitchFamily="50" charset="-127"/>
                      <a:ea typeface="여기어때 잘난체" panose="020B0600000101010101" pitchFamily="50" charset="-127"/>
                      <a:cs typeface="KoPubWorld돋움체 Bold" panose="00000800000000000000" pitchFamily="2" charset="-127"/>
                    </a:rPr>
                    <a:t>김민정</a:t>
                  </a:r>
                  <a:endParaRPr b="1" dirty="0">
                    <a:solidFill>
                      <a:schemeClr val="bg1"/>
                    </a:solidFill>
                    <a:latin typeface="여기어때 잘난체" panose="020B0600000101010101" pitchFamily="50" charset="-127"/>
                    <a:ea typeface="여기어때 잘난체" panose="020B0600000101010101" pitchFamily="50" charset="-127"/>
                    <a:cs typeface="KoPubWorld돋움체 Bold" panose="00000800000000000000" pitchFamily="2" charset="-127"/>
                    <a:sym typeface="Arial"/>
                  </a:endParaRPr>
                </a:p>
              </p:txBody>
            </p:sp>
          </p:grpSp>
        </p:grpSp>
        <p:cxnSp>
          <p:nvCxnSpPr>
            <p:cNvPr id="18" name="Google Shape;210;p23">
              <a:extLst>
                <a:ext uri="{FF2B5EF4-FFF2-40B4-BE49-F238E27FC236}">
                  <a16:creationId xmlns:a16="http://schemas.microsoft.com/office/drawing/2014/main" id="{0799D804-726E-4221-8956-5EDD163D35B2}"/>
                </a:ext>
              </a:extLst>
            </p:cNvPr>
            <p:cNvCxnSpPr>
              <a:stCxn id="34" idx="2"/>
              <a:endCxn id="27" idx="0"/>
            </p:cNvCxnSpPr>
            <p:nvPr/>
          </p:nvCxnSpPr>
          <p:spPr>
            <a:xfrm rot="-5400000" flipH="1">
              <a:off x="4273801" y="2500793"/>
              <a:ext cx="652200" cy="2120700"/>
            </a:xfrm>
            <a:prstGeom prst="bentConnector3">
              <a:avLst>
                <a:gd name="adj1" fmla="val 49999"/>
              </a:avLst>
            </a:prstGeom>
            <a:noFill/>
            <a:ln w="19050" cap="flat" cmpd="sng">
              <a:solidFill>
                <a:srgbClr val="7F7F7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211;p23">
              <a:extLst>
                <a:ext uri="{FF2B5EF4-FFF2-40B4-BE49-F238E27FC236}">
                  <a16:creationId xmlns:a16="http://schemas.microsoft.com/office/drawing/2014/main" id="{4DD550F8-C855-4E8D-8653-517E6A56F024}"/>
                </a:ext>
              </a:extLst>
            </p:cNvPr>
            <p:cNvCxnSpPr>
              <a:stCxn id="34" idx="2"/>
              <a:endCxn id="33" idx="0"/>
            </p:cNvCxnSpPr>
            <p:nvPr/>
          </p:nvCxnSpPr>
          <p:spPr>
            <a:xfrm rot="5400000">
              <a:off x="2037301" y="2384993"/>
              <a:ext cx="652200" cy="2352300"/>
            </a:xfrm>
            <a:prstGeom prst="bentConnector3">
              <a:avLst>
                <a:gd name="adj1" fmla="val 49999"/>
              </a:avLst>
            </a:prstGeom>
            <a:noFill/>
            <a:ln w="19050" cap="flat" cmpd="sng">
              <a:solidFill>
                <a:srgbClr val="7F7F7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12;p23">
              <a:extLst>
                <a:ext uri="{FF2B5EF4-FFF2-40B4-BE49-F238E27FC236}">
                  <a16:creationId xmlns:a16="http://schemas.microsoft.com/office/drawing/2014/main" id="{8402BF6E-8EC0-4399-9340-3B67981D1E8C}"/>
                </a:ext>
              </a:extLst>
            </p:cNvPr>
            <p:cNvCxnSpPr>
              <a:stCxn id="34" idx="2"/>
              <a:endCxn id="31" idx="0"/>
            </p:cNvCxnSpPr>
            <p:nvPr/>
          </p:nvCxnSpPr>
          <p:spPr>
            <a:xfrm rot="5400000">
              <a:off x="2768401" y="3116093"/>
              <a:ext cx="652200" cy="890100"/>
            </a:xfrm>
            <a:prstGeom prst="bentConnector3">
              <a:avLst>
                <a:gd name="adj1" fmla="val 49999"/>
              </a:avLst>
            </a:prstGeom>
            <a:noFill/>
            <a:ln w="19050" cap="flat" cmpd="sng">
              <a:solidFill>
                <a:srgbClr val="7F7F7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053537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26DFD80A-D175-4F7C-A193-EDF29DF9FE0F}"/>
              </a:ext>
            </a:extLst>
          </p:cNvPr>
          <p:cNvSpPr/>
          <p:nvPr/>
        </p:nvSpPr>
        <p:spPr>
          <a:xfrm>
            <a:off x="240379" y="1266923"/>
            <a:ext cx="11711242" cy="5182790"/>
          </a:xfrm>
          <a:prstGeom prst="rect">
            <a:avLst/>
          </a:prstGeom>
          <a:solidFill>
            <a:srgbClr val="FEFCFC"/>
          </a:solidFill>
          <a:ln w="127000">
            <a:solidFill>
              <a:srgbClr val="F6CA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53AB80D0-7224-469B-95DC-438BD2B22B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D1D7798-26D1-443A-901E-EDE5FADCD9A4}"/>
              </a:ext>
            </a:extLst>
          </p:cNvPr>
          <p:cNvGrpSpPr/>
          <p:nvPr/>
        </p:nvGrpSpPr>
        <p:grpSpPr>
          <a:xfrm>
            <a:off x="0" y="-427307"/>
            <a:ext cx="2854293" cy="1486501"/>
            <a:chOff x="0" y="-427307"/>
            <a:chExt cx="2854293" cy="1486501"/>
          </a:xfrm>
        </p:grpSpPr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D78CCEB1-C734-4832-8148-81C7CFEFA55F}"/>
                </a:ext>
              </a:extLst>
            </p:cNvPr>
            <p:cNvSpPr/>
            <p:nvPr/>
          </p:nvSpPr>
          <p:spPr>
            <a:xfrm rot="18300000">
              <a:off x="1600403" y="-194695"/>
              <a:ext cx="1486501" cy="1021278"/>
            </a:xfrm>
            <a:custGeom>
              <a:avLst/>
              <a:gdLst>
                <a:gd name="connsiteX0" fmla="*/ 771394 w 1486501"/>
                <a:gd name="connsiteY0" fmla="*/ 0 h 1021278"/>
                <a:gd name="connsiteX1" fmla="*/ 1486501 w 1486501"/>
                <a:gd name="connsiteY1" fmla="*/ 1021278 h 1021278"/>
                <a:gd name="connsiteX2" fmla="*/ 510639 w 1486501"/>
                <a:gd name="connsiteY2" fmla="*/ 1021278 h 1021278"/>
                <a:gd name="connsiteX3" fmla="*/ 0 w 1486501"/>
                <a:gd name="connsiteY3" fmla="*/ 510639 h 1021278"/>
                <a:gd name="connsiteX4" fmla="*/ 510639 w 1486501"/>
                <a:gd name="connsiteY4" fmla="*/ 0 h 102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501" h="1021278">
                  <a:moveTo>
                    <a:pt x="771394" y="0"/>
                  </a:moveTo>
                  <a:lnTo>
                    <a:pt x="1486501" y="1021278"/>
                  </a:lnTo>
                  <a:lnTo>
                    <a:pt x="510639" y="1021278"/>
                  </a:lnTo>
                  <a:cubicBezTo>
                    <a:pt x="228621" y="1021278"/>
                    <a:pt x="0" y="792657"/>
                    <a:pt x="0" y="510639"/>
                  </a:cubicBezTo>
                  <a:cubicBezTo>
                    <a:pt x="0" y="228621"/>
                    <a:pt x="228621" y="0"/>
                    <a:pt x="510639" y="0"/>
                  </a:cubicBezTo>
                  <a:close/>
                </a:path>
              </a:pathLst>
            </a:custGeom>
            <a:solidFill>
              <a:srgbClr val="F6CA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807E40F0-BCA0-4554-A1F5-E36B00C77DA3}"/>
                </a:ext>
              </a:extLst>
            </p:cNvPr>
            <p:cNvSpPr/>
            <p:nvPr/>
          </p:nvSpPr>
          <p:spPr>
            <a:xfrm rot="18000000">
              <a:off x="1541194" y="-198169"/>
              <a:ext cx="1311253" cy="1021278"/>
            </a:xfrm>
            <a:custGeom>
              <a:avLst/>
              <a:gdLst>
                <a:gd name="connsiteX0" fmla="*/ 721618 w 1311253"/>
                <a:gd name="connsiteY0" fmla="*/ 0 h 1021278"/>
                <a:gd name="connsiteX1" fmla="*/ 1311253 w 1311253"/>
                <a:gd name="connsiteY1" fmla="*/ 1021278 h 1021278"/>
                <a:gd name="connsiteX2" fmla="*/ 319037 w 1311253"/>
                <a:gd name="connsiteY2" fmla="*/ 1021278 h 1021278"/>
                <a:gd name="connsiteX3" fmla="*/ 0 w 1311253"/>
                <a:gd name="connsiteY3" fmla="*/ 702241 h 1021278"/>
                <a:gd name="connsiteX4" fmla="*/ 0 w 1311253"/>
                <a:gd name="connsiteY4" fmla="*/ 319037 h 1021278"/>
                <a:gd name="connsiteX5" fmla="*/ 319037 w 1311253"/>
                <a:gd name="connsiteY5" fmla="*/ 0 h 102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1253" h="1021278">
                  <a:moveTo>
                    <a:pt x="721618" y="0"/>
                  </a:moveTo>
                  <a:lnTo>
                    <a:pt x="1311253" y="1021278"/>
                  </a:lnTo>
                  <a:lnTo>
                    <a:pt x="319037" y="1021278"/>
                  </a:lnTo>
                  <a:cubicBezTo>
                    <a:pt x="142838" y="1021278"/>
                    <a:pt x="0" y="878440"/>
                    <a:pt x="0" y="702241"/>
                  </a:cubicBezTo>
                  <a:lnTo>
                    <a:pt x="0" y="319037"/>
                  </a:lnTo>
                  <a:cubicBezTo>
                    <a:pt x="0" y="142838"/>
                    <a:pt x="142838" y="0"/>
                    <a:pt x="319037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CE424171-2481-483D-B564-5F374D99FFB4}"/>
                </a:ext>
              </a:extLst>
            </p:cNvPr>
            <p:cNvSpPr/>
            <p:nvPr/>
          </p:nvSpPr>
          <p:spPr>
            <a:xfrm>
              <a:off x="0" y="0"/>
              <a:ext cx="2248678" cy="102127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rtlCol="0" anchor="ctr"/>
            <a:lstStyle/>
            <a:p>
              <a:pPr lvl="1"/>
              <a:r>
                <a:rPr lang="ko-KR" altLang="en-US" sz="3200" b="1" dirty="0">
                  <a:solidFill>
                    <a:prstClr val="white"/>
                  </a:solidFill>
                  <a:latin typeface="스웨거 TTF" panose="020B0600000101010101" pitchFamily="50" charset="-127"/>
                  <a:ea typeface="스웨거 TTF" panose="020B0600000101010101" pitchFamily="50" charset="-127"/>
                </a:rPr>
                <a:t>예상 이슈</a:t>
              </a:r>
            </a:p>
          </p:txBody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F0988F26-745F-4412-9823-CE06956799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715" y="348818"/>
              <a:ext cx="224411" cy="29615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D8E4C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FEEE2C34-2181-4F15-B0DC-911D4ECD508E}"/>
              </a:ext>
            </a:extLst>
          </p:cNvPr>
          <p:cNvSpPr/>
          <p:nvPr/>
        </p:nvSpPr>
        <p:spPr>
          <a:xfrm>
            <a:off x="3422154" y="112172"/>
            <a:ext cx="6157108" cy="854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3600" kern="0" dirty="0">
                <a:solidFill>
                  <a:srgbClr val="E26C6C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조선일보명조" panose="02030304000000000000" pitchFamily="18" charset="-127"/>
              </a:rPr>
              <a:t>예상 이슈 </a:t>
            </a:r>
            <a:r>
              <a:rPr lang="ko-KR" altLang="en-US" sz="3600" kern="0" dirty="0">
                <a:solidFill>
                  <a:schemeClr val="bg2">
                    <a:lumMod val="50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조선일보명조" panose="02030304000000000000" pitchFamily="18" charset="-127"/>
              </a:rPr>
              <a:t>및 대응 방안</a:t>
            </a:r>
            <a:endParaRPr lang="ko-KR" altLang="en-US" sz="3600" kern="0" dirty="0">
              <a:solidFill>
                <a:srgbClr val="E26C6C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조선일보명조" panose="02030304000000000000" pitchFamily="18" charset="-127"/>
            </a:endParaRPr>
          </a:p>
        </p:txBody>
      </p:sp>
      <p:graphicFrame>
        <p:nvGraphicFramePr>
          <p:cNvPr id="37" name="Google Shape;239;p25">
            <a:extLst>
              <a:ext uri="{FF2B5EF4-FFF2-40B4-BE49-F238E27FC236}">
                <a16:creationId xmlns:a16="http://schemas.microsoft.com/office/drawing/2014/main" id="{1A59026E-45AD-4E57-A260-23768172F18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0206881"/>
              </p:ext>
            </p:extLst>
          </p:nvPr>
        </p:nvGraphicFramePr>
        <p:xfrm>
          <a:off x="747625" y="1721105"/>
          <a:ext cx="10696750" cy="4175917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38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77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80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2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b="1" u="none" strike="noStrike" cap="none" dirty="0" err="1">
                          <a:solidFill>
                            <a:schemeClr val="lt1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  <a:sym typeface="Arial"/>
                        </a:rPr>
                        <a:t>No</a:t>
                      </a:r>
                      <a:endParaRPr sz="1600" b="1" u="none" strike="noStrike" cap="none" dirty="0">
                        <a:solidFill>
                          <a:schemeClr val="lt1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6C6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b="1" u="none" strike="noStrike" cap="none" dirty="0">
                          <a:solidFill>
                            <a:schemeClr val="lt1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  <a:sym typeface="Arial"/>
                        </a:rPr>
                        <a:t>예상</a:t>
                      </a:r>
                      <a:r>
                        <a:rPr lang="en-US" altLang="ko-KR" sz="1600" b="1" u="none" strike="noStrike" cap="none" dirty="0">
                          <a:solidFill>
                            <a:schemeClr val="lt1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  <a:sym typeface="Arial"/>
                        </a:rPr>
                        <a:t> </a:t>
                      </a:r>
                      <a:r>
                        <a:rPr lang="ko-KR" sz="1600" b="1" u="none" strike="noStrike" cap="none" dirty="0">
                          <a:solidFill>
                            <a:schemeClr val="lt1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  <a:sym typeface="Arial"/>
                        </a:rPr>
                        <a:t>이슈</a:t>
                      </a:r>
                      <a:endParaRPr sz="1600" dirty="0"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6C6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b="1" u="none" strike="noStrike" cap="none" dirty="0">
                          <a:solidFill>
                            <a:schemeClr val="lt1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  <a:sym typeface="Arial"/>
                        </a:rPr>
                        <a:t>대응</a:t>
                      </a:r>
                      <a:r>
                        <a:rPr lang="en-US" altLang="ko-KR" sz="1600" b="1" u="none" strike="noStrike" cap="none" dirty="0">
                          <a:solidFill>
                            <a:schemeClr val="lt1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  <a:sym typeface="Arial"/>
                        </a:rPr>
                        <a:t> </a:t>
                      </a:r>
                      <a:r>
                        <a:rPr lang="ko-KR" sz="1600" b="1" u="none" strike="noStrike" cap="none" dirty="0">
                          <a:solidFill>
                            <a:schemeClr val="lt1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  <a:sym typeface="Arial"/>
                        </a:rPr>
                        <a:t>방안</a:t>
                      </a:r>
                      <a:endParaRPr sz="1600" dirty="0"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6C6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323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600" b="1" u="none" strike="noStrike" cap="none" dirty="0">
                          <a:solidFill>
                            <a:srgbClr val="000000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  <a:sym typeface="Arial"/>
                        </a:rPr>
                        <a:t>1</a:t>
                      </a:r>
                      <a:endParaRPr sz="1600" b="1" u="none" strike="noStrike" cap="none" dirty="0">
                        <a:solidFill>
                          <a:srgbClr val="000000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  <a:sym typeface="Arial"/>
                      </a:endParaRPr>
                    </a:p>
                  </a:txBody>
                  <a:tcPr marL="45725" marR="45725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7112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20"/>
                        <a:buFont typeface="Arial"/>
                        <a:buNone/>
                      </a:pPr>
                      <a:r>
                        <a:rPr lang="ko-KR" altLang="en-US" sz="1600" b="1" u="none" strike="noStrike" cap="none" dirty="0">
                          <a:solidFill>
                            <a:srgbClr val="000000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  <a:sym typeface="Arial"/>
                        </a:rPr>
                        <a:t>서울시의 데이터만을 사용하여 </a:t>
                      </a:r>
                      <a:endParaRPr lang="en-US" altLang="ko-KR" sz="1600" b="1" u="none" strike="noStrike" cap="none" dirty="0">
                        <a:solidFill>
                          <a:srgbClr val="000000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  <a:sym typeface="Arial"/>
                      </a:endParaRPr>
                    </a:p>
                    <a:p>
                      <a:pPr marL="7112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20"/>
                        <a:buFont typeface="Arial"/>
                        <a:buNone/>
                      </a:pPr>
                      <a:r>
                        <a:rPr lang="ko-KR" altLang="en-US" sz="1600" b="1" u="none" strike="noStrike" cap="none" dirty="0">
                          <a:solidFill>
                            <a:srgbClr val="000000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  <a:sym typeface="Arial"/>
                        </a:rPr>
                        <a:t>전체 국민의 소비 경향을 파악하는데 어려움이 있음</a:t>
                      </a:r>
                      <a:r>
                        <a:rPr lang="en-US" altLang="ko-KR" sz="1600" b="1" u="none" strike="noStrike" cap="none" dirty="0">
                          <a:solidFill>
                            <a:srgbClr val="000000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  <a:sym typeface="Arial"/>
                        </a:rPr>
                        <a:t>.</a:t>
                      </a:r>
                      <a:endParaRPr sz="1600" b="1" u="none" strike="noStrike" cap="none" dirty="0">
                        <a:solidFill>
                          <a:srgbClr val="000000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  <a:sym typeface="Arial"/>
                      </a:endParaRPr>
                    </a:p>
                  </a:txBody>
                  <a:tcPr marL="91450" marR="91450" marT="36000" marB="360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93663" marR="0" lvl="0" indent="-22543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20"/>
                        <a:buFont typeface="Arial"/>
                        <a:buNone/>
                      </a:pPr>
                      <a:r>
                        <a:rPr lang="ko-KR" altLang="en-US" sz="1600" b="1" dirty="0"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각 시도별 공공데이터를</a:t>
                      </a:r>
                      <a:r>
                        <a:rPr lang="ko-KR" altLang="en-US" sz="1600" b="1" baseline="0" dirty="0"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 활용하여 </a:t>
                      </a:r>
                      <a:endParaRPr lang="en-US" altLang="ko-KR" sz="1600" b="1" baseline="0" dirty="0"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</a:endParaRPr>
                    </a:p>
                    <a:p>
                      <a:pPr marL="93663" marR="0" lvl="0" indent="-22543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20"/>
                        <a:buFont typeface="Arial"/>
                        <a:buNone/>
                      </a:pPr>
                      <a:r>
                        <a:rPr lang="ko-KR" altLang="en-US" sz="1600" b="1" baseline="0" dirty="0"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지역별 소비 경향을 파악할 수 있음</a:t>
                      </a:r>
                      <a:r>
                        <a:rPr lang="en-US" altLang="ko-KR" sz="1600" b="1" baseline="0" dirty="0"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.</a:t>
                      </a:r>
                      <a:endParaRPr sz="1600" b="1" u="none" strike="noStrike" cap="none" dirty="0">
                        <a:solidFill>
                          <a:srgbClr val="000000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  <a:sym typeface="Arial"/>
                      </a:endParaRPr>
                    </a:p>
                  </a:txBody>
                  <a:tcPr marL="91450" marR="91450" marT="36000" marB="360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20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600" b="1" u="none" strike="noStrike" cap="none">
                          <a:solidFill>
                            <a:srgbClr val="000000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  <a:sym typeface="Arial"/>
                        </a:rPr>
                        <a:t>2</a:t>
                      </a:r>
                      <a:endParaRPr sz="1600"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</a:endParaRPr>
                    </a:p>
                  </a:txBody>
                  <a:tcPr marL="45725" marR="45725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93662" marR="0" lvl="0" indent="-22542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20"/>
                        <a:buFont typeface="Arial"/>
                        <a:buNone/>
                      </a:pPr>
                      <a:r>
                        <a:rPr lang="ko-KR" sz="1600" b="1" dirty="0"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데이터의 양들이 방대하여 </a:t>
                      </a:r>
                      <a:endParaRPr lang="en-US" altLang="ko-KR" sz="1600" b="1" dirty="0"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</a:endParaRPr>
                    </a:p>
                    <a:p>
                      <a:pPr marL="93662" marR="0" lvl="0" indent="-22542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20"/>
                        <a:buFont typeface="Arial"/>
                        <a:buNone/>
                      </a:pPr>
                      <a:r>
                        <a:rPr lang="ko-KR" sz="1600" b="1" dirty="0"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데이터</a:t>
                      </a:r>
                      <a:r>
                        <a:rPr lang="ko-KR" altLang="en-US" sz="1600" b="1" dirty="0"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의 항목별</a:t>
                      </a:r>
                      <a:r>
                        <a:rPr lang="ko-KR" sz="1600" b="1" dirty="0"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 </a:t>
                      </a:r>
                      <a:r>
                        <a:rPr lang="ko-KR" altLang="en-US" sz="1600" b="1" dirty="0"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분류</a:t>
                      </a:r>
                      <a:r>
                        <a:rPr lang="ko-KR" sz="1600" b="1" dirty="0"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에 상당한 시간이 소요가 될 수 있음</a:t>
                      </a:r>
                      <a:r>
                        <a:rPr lang="en-US" altLang="ko-KR" sz="1600" b="1" dirty="0"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.</a:t>
                      </a:r>
                      <a:endParaRPr sz="1600" b="1" dirty="0"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</a:endParaRPr>
                    </a:p>
                  </a:txBody>
                  <a:tcPr marL="91450" marR="91450" marT="36000" marB="360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20"/>
                        <a:buFont typeface="Arial"/>
                        <a:buNone/>
                      </a:pPr>
                      <a:r>
                        <a:rPr lang="ko-KR" altLang="en-US" sz="1600" b="1" dirty="0"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데이터의 양을 나눠 </a:t>
                      </a:r>
                      <a:endParaRPr lang="en-US" altLang="ko-KR" sz="1600" b="1" dirty="0"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20"/>
                        <a:buFont typeface="Arial"/>
                        <a:buNone/>
                      </a:pPr>
                      <a:r>
                        <a:rPr lang="ko-KR" altLang="en-US" sz="1600" b="1" dirty="0"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데이터를 세부항목들로 분류하여 효율적으로 관리함</a:t>
                      </a:r>
                      <a:r>
                        <a:rPr lang="en-US" altLang="ko-KR" sz="1600" b="1" dirty="0"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.</a:t>
                      </a:r>
                      <a:endParaRPr sz="1600" b="1" dirty="0"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</a:endParaRPr>
                    </a:p>
                  </a:txBody>
                  <a:tcPr marL="91450" marR="91450" marT="36000" marB="360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79446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600" b="1" u="none" strike="noStrike" cap="none" dirty="0">
                          <a:solidFill>
                            <a:srgbClr val="000000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  <a:sym typeface="Arial"/>
                        </a:rPr>
                        <a:t>3</a:t>
                      </a:r>
                      <a:endParaRPr sz="1600" dirty="0"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</a:endParaRPr>
                    </a:p>
                  </a:txBody>
                  <a:tcPr marL="45725" marR="45725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93663" marR="0" lvl="0" indent="-22543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20"/>
                        <a:buFont typeface="Arial"/>
                        <a:buNone/>
                      </a:pPr>
                      <a:r>
                        <a:rPr lang="ko-KR" sz="1600" b="1" dirty="0"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데이터</a:t>
                      </a:r>
                      <a:r>
                        <a:rPr lang="ko-KR" altLang="en-US" sz="1600" b="1" dirty="0"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의 구간이 상이하여 데이터매칭에 어려움이 있음</a:t>
                      </a:r>
                      <a:r>
                        <a:rPr lang="en-US" altLang="ko-KR" sz="1600" b="1" dirty="0"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.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  <a:sym typeface="Arial"/>
                      </a:endParaRPr>
                    </a:p>
                  </a:txBody>
                  <a:tcPr marL="91450" marR="91450" marT="36000" marB="360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93663" marR="0" lvl="0" indent="-22543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20"/>
                        <a:buFont typeface="Arial"/>
                        <a:buNone/>
                      </a:pPr>
                      <a:r>
                        <a:rPr lang="ko-KR" altLang="en-US" sz="1600" b="1" dirty="0"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일별 데이터를 분기별로 종합하여 </a:t>
                      </a:r>
                      <a:endParaRPr lang="en-US" altLang="ko-KR" sz="1600" b="1" dirty="0"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</a:endParaRPr>
                    </a:p>
                    <a:p>
                      <a:pPr marL="93663" marR="0" lvl="0" indent="-22543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20"/>
                        <a:buFont typeface="Arial"/>
                        <a:buNone/>
                      </a:pPr>
                      <a:r>
                        <a:rPr lang="ko-KR" altLang="en-US" sz="1600" b="1" dirty="0"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데이터형식을 통일해 비교함</a:t>
                      </a:r>
                      <a:r>
                        <a:rPr lang="en-US" altLang="ko-KR" sz="1600" b="1" dirty="0"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.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  <a:sym typeface="Arial"/>
                      </a:endParaRPr>
                    </a:p>
                  </a:txBody>
                  <a:tcPr marL="91450" marR="91450" marT="36000" marB="360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9746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600" dirty="0"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4</a:t>
                      </a:r>
                      <a:endParaRPr sz="1600" dirty="0"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</a:endParaRPr>
                    </a:p>
                  </a:txBody>
                  <a:tcPr marL="45725" marR="45725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93663" marR="0" lvl="0" indent="-22543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20"/>
                        <a:buFont typeface="Arial"/>
                        <a:buNone/>
                      </a:pPr>
                      <a:r>
                        <a:rPr lang="ko-KR" altLang="en-US" sz="1600" b="1" i="0" u="none" strike="noStrike" cap="none" dirty="0">
                          <a:solidFill>
                            <a:srgbClr val="000000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  <a:sym typeface="Arial"/>
                        </a:rPr>
                        <a:t>상권 및 분기별 매출 규모에 영향을 주는 요소가 </a:t>
                      </a:r>
                      <a:endParaRPr lang="en-US" altLang="ko-KR" sz="1600" b="1" i="0" u="none" strike="noStrike" cap="none" dirty="0">
                        <a:solidFill>
                          <a:srgbClr val="000000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  <a:sym typeface="Arial"/>
                      </a:endParaRPr>
                    </a:p>
                    <a:p>
                      <a:pPr marL="93663" marR="0" lvl="0" indent="-22543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20"/>
                        <a:buFont typeface="Arial"/>
                        <a:buNone/>
                      </a:pPr>
                      <a:r>
                        <a:rPr lang="ko-KR" altLang="en-US" sz="1600" b="1" i="0" u="none" strike="noStrike" cap="none" dirty="0">
                          <a:solidFill>
                            <a:srgbClr val="000000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  <a:sym typeface="Arial"/>
                        </a:rPr>
                        <a:t>데이터만으로 분석하기에는 어려움이 있음</a:t>
                      </a:r>
                      <a:r>
                        <a:rPr lang="en-US" altLang="ko-KR" sz="1600" b="1" i="0" u="none" strike="noStrike" cap="none" dirty="0">
                          <a:solidFill>
                            <a:srgbClr val="000000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  <a:sym typeface="Arial"/>
                        </a:rPr>
                        <a:t>.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  <a:sym typeface="Arial"/>
                      </a:endParaRPr>
                    </a:p>
                  </a:txBody>
                  <a:tcPr marL="91450" marR="91450" marT="36000" marB="3600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93663" marR="0" lvl="0" indent="-22543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20"/>
                        <a:buFont typeface="Arial"/>
                        <a:buNone/>
                      </a:pPr>
                      <a:r>
                        <a:rPr lang="ko-KR" altLang="en-US" sz="1600" b="1" i="0" u="none" strike="noStrike" cap="none" dirty="0">
                          <a:solidFill>
                            <a:srgbClr val="000000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  <a:sym typeface="Arial"/>
                        </a:rPr>
                        <a:t>해당 업종에 도메인 지식을 가진 </a:t>
                      </a:r>
                      <a:endParaRPr lang="en-US" altLang="ko-KR" sz="1600" b="1" i="0" u="none" strike="noStrike" cap="none" dirty="0">
                        <a:solidFill>
                          <a:srgbClr val="000000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  <a:sym typeface="Arial"/>
                      </a:endParaRPr>
                    </a:p>
                    <a:p>
                      <a:pPr marL="93663" marR="0" lvl="0" indent="-22543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20"/>
                        <a:buFont typeface="Arial"/>
                        <a:buNone/>
                      </a:pPr>
                      <a:r>
                        <a:rPr lang="ko-KR" altLang="en-US" sz="1600" b="1" i="0" u="none" strike="noStrike" cap="none" dirty="0">
                          <a:solidFill>
                            <a:srgbClr val="000000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  <a:sym typeface="Arial"/>
                        </a:rPr>
                        <a:t>전문가의 분석이 필요함</a:t>
                      </a:r>
                      <a:r>
                        <a:rPr lang="en-US" altLang="ko-KR" sz="1600" b="1" i="0" u="none" strike="noStrike" cap="none" dirty="0">
                          <a:solidFill>
                            <a:srgbClr val="000000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  <a:sym typeface="Arial"/>
                        </a:rPr>
                        <a:t>.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  <a:sym typeface="Arial"/>
                      </a:endParaRPr>
                    </a:p>
                  </a:txBody>
                  <a:tcPr marL="91450" marR="91450" marT="36000" marB="3600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1217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3481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Rectangle 204">
            <a:extLst>
              <a:ext uri="{FF2B5EF4-FFF2-40B4-BE49-F238E27FC236}">
                <a16:creationId xmlns:a16="http://schemas.microsoft.com/office/drawing/2014/main" id="{3B352E8D-5E13-4ACD-957C-CBD6DEC272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26C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0" y="2931395"/>
            <a:ext cx="12192000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5867" dirty="0">
                <a:solidFill>
                  <a:schemeClr val="bg1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 pitchFamily="34" charset="0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theme/theme1.xml><?xml version="1.0" encoding="utf-8"?>
<a:theme xmlns:a="http://schemas.openxmlformats.org/drawingml/2006/main" name="Contents Slide Master">
  <a:themeElements>
    <a:clrScheme name="그린올리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AEFDC"/>
      </a:accent1>
      <a:accent2>
        <a:srgbClr val="CEE8CE"/>
      </a:accent2>
      <a:accent3>
        <a:srgbClr val="B8D9C0"/>
      </a:accent3>
      <a:accent4>
        <a:srgbClr val="9DB589"/>
      </a:accent4>
      <a:accent5>
        <a:srgbClr val="BED297"/>
      </a:accent5>
      <a:accent6>
        <a:srgbClr val="EBEFD6"/>
      </a:accent6>
      <a:hlink>
        <a:srgbClr val="0563C1"/>
      </a:hlink>
      <a:folHlink>
        <a:srgbClr val="954F72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ection Break Slide Master">
  <a:themeElements>
    <a:clrScheme name="그린올리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EE8CE"/>
      </a:accent1>
      <a:accent2>
        <a:srgbClr val="CEE8CE"/>
      </a:accent2>
      <a:accent3>
        <a:srgbClr val="B8D9C0"/>
      </a:accent3>
      <a:accent4>
        <a:srgbClr val="9DB589"/>
      </a:accent4>
      <a:accent5>
        <a:srgbClr val="BED297"/>
      </a:accent5>
      <a:accent6>
        <a:srgbClr val="EBEFD6"/>
      </a:accent6>
      <a:hlink>
        <a:srgbClr val="0563C1"/>
      </a:hlink>
      <a:folHlink>
        <a:srgbClr val="954F72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1310</TotalTime>
  <Words>477</Words>
  <Application>Microsoft Office PowerPoint</Application>
  <PresentationFormat>와이드스크린</PresentationFormat>
  <Paragraphs>106</Paragraphs>
  <Slides>8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8</vt:i4>
      </vt:variant>
    </vt:vector>
  </HeadingPairs>
  <TitlesOfParts>
    <vt:vector size="18" baseType="lpstr">
      <vt:lpstr>청소년서체</vt:lpstr>
      <vt:lpstr>KoPubWorld돋움체 Bold</vt:lpstr>
      <vt:lpstr>스웨거 TTF</vt:lpstr>
      <vt:lpstr>Tmon몬소리 Black</vt:lpstr>
      <vt:lpstr>여기어때 잘난체</vt:lpstr>
      <vt:lpstr>Arial</vt:lpstr>
      <vt:lpstr>레시피코리아 Medium</vt:lpstr>
      <vt:lpstr>Calibri</vt:lpstr>
      <vt:lpstr>Contents Slide Master</vt:lpstr>
      <vt:lpstr>Section Break Slide Master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q</cp:lastModifiedBy>
  <cp:revision>427</cp:revision>
  <dcterms:created xsi:type="dcterms:W3CDTF">2018-04-24T17:14:44Z</dcterms:created>
  <dcterms:modified xsi:type="dcterms:W3CDTF">2022-01-06T14:26:50Z</dcterms:modified>
</cp:coreProperties>
</file>

<file path=docProps/thumbnail.jpeg>
</file>